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Noto Sans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Archivo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Archivo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-italic.fntdata"/><Relationship Id="rId16" Type="http://schemas.openxmlformats.org/officeDocument/2006/relationships/slide" Target="slides/slide11.xml"/><Relationship Id="rId38" Type="http://schemas.openxmlformats.org/officeDocument/2006/relationships/font" Target="fonts/No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44b27722c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44b27722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45f1f8a1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45f1f8a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45f1f8a14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45f1f8a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45f1f8a14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45f1f8a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45f1f8a14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45f1f8a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45f1f8a14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45f1f8a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45f1f8a14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45f1f8a1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45f1f8a14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45f1f8a1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94eb828d0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94eb828d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44b27722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44b2772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44b27722c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44b27722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44b27722c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44b27722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" type="body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" type="body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5"/>
          <p:cNvSpPr txBox="1"/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rect b="b" l="l" r="r" t="t"/>
            <a:pathLst>
              <a:path extrusionOk="0" h="2167467" w="4404321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38100">
            <a:solidFill>
              <a:srgbClr val="71CBE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rect b="b" l="l" r="r" t="t"/>
              <a:pathLst>
                <a:path extrusionOk="0"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5547" r="-204997" t="0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flipH="1" rot="5400000">
              <a:off x="9022304" y="-1645696"/>
              <a:ext cx="6339392" cy="24384000"/>
            </a:xfrm>
            <a:custGeom>
              <a:rect b="b" l="l" r="r" t="t"/>
              <a:pathLst>
                <a:path extrusionOk="0"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9726" r="-254888" t="0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rect b="b" l="l" r="r" t="t"/>
            <a:pathLst>
              <a:path extrusionOk="0" h="2263225" w="4417075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rect b="b" l="l" r="r" t="t"/>
            <a:pathLst>
              <a:path extrusionOk="0" h="2003902" w="4123742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38100">
            <a:solidFill>
              <a:srgbClr val="71CBE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" name="Google Shape;33;p8"/>
          <p:cNvSpPr txBox="1"/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/>
          <p:nvPr>
            <p:ph idx="2" type="pic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i="0" sz="4400" u="none" cap="none" strike="noStrik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i="0" sz="3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i="0" sz="28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i="0" sz="2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i="0" sz="20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14.png"/><Relationship Id="rId5" Type="http://schemas.openxmlformats.org/officeDocument/2006/relationships/hyperlink" Target="mailto:upendarduggineni24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8" y="0"/>
            <a:ext cx="11323471" cy="10287000"/>
          </a:xfrm>
          <a:custGeom>
            <a:rect b="b" l="l" r="r" t="t"/>
            <a:pathLst>
              <a:path extrusionOk="0"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700" l="0" r="-6656" t="-8701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8863025" y="5988797"/>
            <a:ext cx="6420159" cy="3402684"/>
          </a:xfrm>
          <a:custGeom>
            <a:rect b="b" l="l" r="r" t="t"/>
            <a:pathLst>
              <a:path extrusionOk="0"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10"/>
          <p:cNvSpPr/>
          <p:nvPr/>
        </p:nvSpPr>
        <p:spPr>
          <a:xfrm>
            <a:off x="1028700" y="4818400"/>
            <a:ext cx="5868416" cy="199137"/>
          </a:xfrm>
          <a:custGeom>
            <a:rect b="b" l="l" r="r" t="t"/>
            <a:pathLst>
              <a:path extrusionOk="0" h="42302" w="812800">
                <a:moveTo>
                  <a:pt x="0" y="0"/>
                </a:moveTo>
                <a:lnTo>
                  <a:pt x="812800" y="0"/>
                </a:lnTo>
                <a:lnTo>
                  <a:pt x="812800" y="42302"/>
                </a:lnTo>
                <a:lnTo>
                  <a:pt x="0" y="42302"/>
                </a:lnTo>
                <a:close/>
              </a:path>
            </a:pathLst>
          </a:custGeom>
          <a:solidFill>
            <a:srgbClr val="2D5B8F"/>
          </a:solidFill>
          <a:ln>
            <a:noFill/>
          </a:ln>
        </p:spPr>
      </p:sp>
      <p:sp>
        <p:nvSpPr>
          <p:cNvPr id="45" name="Google Shape;45;p10"/>
          <p:cNvSpPr txBox="1"/>
          <p:nvPr/>
        </p:nvSpPr>
        <p:spPr>
          <a:xfrm>
            <a:off x="1028700" y="1283550"/>
            <a:ext cx="87771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1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Dermal Scan</a:t>
            </a:r>
            <a:endParaRPr sz="771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1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AI Facial Skin Aging Detection App</a:t>
            </a:r>
            <a:endParaRPr sz="621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71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9626" y="0"/>
            <a:ext cx="9081226" cy="10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/>
        </p:nvSpPr>
        <p:spPr>
          <a:xfrm rot="10800000">
            <a:off x="2199225" y="7537600"/>
            <a:ext cx="2245500" cy="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1028700" y="7867500"/>
            <a:ext cx="1436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Presented by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D.Upendar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9" name="Google Shape;49;p10" title="icon 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7075" y="1512675"/>
            <a:ext cx="1406400" cy="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985050" y="687325"/>
            <a:ext cx="13357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Preprocessing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466300" y="247437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985050" y="1843250"/>
            <a:ext cx="13357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  <a:highlight>
                  <a:schemeClr val="dk1"/>
                </a:highlight>
              </a:rPr>
              <a:t>The goal of this pipeline was to transform the raw image collection into a normalized, expanded, and memory-efficient dataset ready for training a </a:t>
            </a:r>
            <a:r>
              <a:rPr b="1" lang="en-US" sz="2900">
                <a:solidFill>
                  <a:schemeClr val="lt1"/>
                </a:solidFill>
                <a:highlight>
                  <a:schemeClr val="dk1"/>
                </a:highlight>
              </a:rPr>
              <a:t>MobileNetV2</a:t>
            </a:r>
            <a:r>
              <a:rPr lang="en-US" sz="2900">
                <a:solidFill>
                  <a:schemeClr val="lt1"/>
                </a:solidFill>
                <a:highlight>
                  <a:schemeClr val="dk1"/>
                </a:highlight>
              </a:rPr>
              <a:t> model.</a:t>
            </a:r>
            <a:endParaRPr sz="2900">
              <a:solidFill>
                <a:schemeClr val="lt1"/>
              </a:solidFill>
              <a:highlight>
                <a:schemeClr val="dk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1122500" y="3659375"/>
            <a:ext cx="13884300" cy="5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Resizing</a:t>
            </a:r>
            <a:r>
              <a:rPr lang="en-US" sz="2900">
                <a:solidFill>
                  <a:schemeClr val="lt1"/>
                </a:solidFill>
              </a:rPr>
              <a:t> → All images are resized to a uniform size of </a:t>
            </a:r>
            <a:r>
              <a:rPr b="1" lang="en-US" sz="2900">
                <a:solidFill>
                  <a:schemeClr val="lt1"/>
                </a:solidFill>
              </a:rPr>
              <a:t>224 × 224 pixels</a:t>
            </a:r>
            <a:r>
              <a:rPr lang="en-US" sz="2900">
                <a:solidFill>
                  <a:schemeClr val="lt1"/>
                </a:solidFill>
              </a:rPr>
              <a:t>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Normalization</a:t>
            </a:r>
            <a:r>
              <a:rPr lang="en-US" sz="2900">
                <a:solidFill>
                  <a:schemeClr val="lt1"/>
                </a:solidFill>
              </a:rPr>
              <a:t> → Pixel values are scaled between </a:t>
            </a:r>
            <a:r>
              <a:rPr b="1" lang="en-US" sz="2900">
                <a:solidFill>
                  <a:schemeClr val="lt1"/>
                </a:solidFill>
              </a:rPr>
              <a:t>0 and 1</a:t>
            </a:r>
            <a:r>
              <a:rPr lang="en-US" sz="2900">
                <a:solidFill>
                  <a:schemeClr val="lt1"/>
                </a:solidFill>
              </a:rPr>
              <a:t> (</a:t>
            </a:r>
            <a:r>
              <a:rPr lang="en-US" sz="2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rescale=1./255</a:t>
            </a:r>
            <a:r>
              <a:rPr lang="en-US" sz="2900">
                <a:solidFill>
                  <a:schemeClr val="lt1"/>
                </a:solidFill>
              </a:rPr>
              <a:t>).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Folder Structure</a:t>
            </a:r>
            <a:r>
              <a:rPr lang="en-US" sz="2900">
                <a:solidFill>
                  <a:schemeClr val="lt1"/>
                </a:solidFill>
              </a:rPr>
              <a:t> → Images are organized into class-wise folders for training.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Consistency</a:t>
            </a:r>
            <a:r>
              <a:rPr lang="en-US" sz="2900">
                <a:solidFill>
                  <a:schemeClr val="lt1"/>
                </a:solidFill>
              </a:rPr>
              <a:t> → Original resized images are also saved to the processed dataset.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43500" y="1179500"/>
            <a:ext cx="32544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19"/>
          <p:cNvGrpSpPr/>
          <p:nvPr/>
        </p:nvGrpSpPr>
        <p:grpSpPr>
          <a:xfrm>
            <a:off x="412400" y="458225"/>
            <a:ext cx="17402479" cy="9261078"/>
            <a:chOff x="0" y="-47625"/>
            <a:chExt cx="4259780" cy="2215092"/>
          </a:xfrm>
        </p:grpSpPr>
        <p:sp>
          <p:nvSpPr>
            <p:cNvPr id="168" name="Google Shape;168;p19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9" name="Google Shape;169;p1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1970350" y="103100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870600" y="399800"/>
            <a:ext cx="13196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Augmentation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870600" y="1479000"/>
            <a:ext cx="14159100" cy="8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To improve model generalization and prevent overfitting, each image is augmented using: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Rotation (±25°)</a:t>
            </a:r>
            <a:r>
              <a:rPr lang="en-US" sz="2700">
                <a:solidFill>
                  <a:schemeClr val="lt1"/>
                </a:solidFill>
              </a:rPr>
              <a:t> – helps learn orientation invariance.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Width &amp; Height Shift (±15%)</a:t>
            </a:r>
            <a:r>
              <a:rPr lang="en-US" sz="2700">
                <a:solidFill>
                  <a:schemeClr val="lt1"/>
                </a:solidFill>
              </a:rPr>
              <a:t> – makes the model robust to positional changes.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Shearing (10%)</a:t>
            </a:r>
            <a:r>
              <a:rPr lang="en-US" sz="2700">
                <a:solidFill>
                  <a:schemeClr val="lt1"/>
                </a:solidFill>
              </a:rPr>
              <a:t> – introduces geometric transformations.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Zoom (±20%)</a:t>
            </a:r>
            <a:r>
              <a:rPr lang="en-US" sz="2700">
                <a:solidFill>
                  <a:schemeClr val="lt1"/>
                </a:solidFill>
              </a:rPr>
              <a:t> – mimics different camera distances.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Augmentation Strategy:</a:t>
            </a:r>
            <a:r>
              <a:rPr lang="en-US" sz="2700">
                <a:solidFill>
                  <a:schemeClr val="lt1"/>
                </a:solidFill>
              </a:rPr>
              <a:t> </a:t>
            </a:r>
            <a:r>
              <a:rPr b="1" lang="en-US" sz="2700">
                <a:solidFill>
                  <a:schemeClr val="lt1"/>
                </a:solidFill>
              </a:rPr>
              <a:t>4 augmented versions</a:t>
            </a:r>
            <a:r>
              <a:rPr lang="en-US" sz="2700">
                <a:solidFill>
                  <a:schemeClr val="lt1"/>
                </a:solidFill>
              </a:rPr>
              <a:t> were generated for every original image (</a:t>
            </a:r>
            <a:r>
              <a:rPr lang="en-US" sz="2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augment_per_image = 4</a:t>
            </a:r>
            <a:r>
              <a:rPr lang="en-US" sz="2700">
                <a:solidFill>
                  <a:schemeClr val="lt1"/>
                </a:solidFill>
              </a:rPr>
              <a:t>). The transformations included:</a:t>
            </a:r>
            <a:r>
              <a:rPr b="1" lang="en-US" sz="2700">
                <a:solidFill>
                  <a:schemeClr val="lt1"/>
                </a:solidFill>
              </a:rPr>
              <a:t>Geometric:</a:t>
            </a:r>
            <a:r>
              <a:rPr lang="en-US" sz="2700">
                <a:solidFill>
                  <a:schemeClr val="lt1"/>
                </a:solidFill>
              </a:rPr>
              <a:t> Random rotation (±25∘), shifts (±15%), shear, zoom, and </a:t>
            </a:r>
            <a:r>
              <a:rPr b="1" lang="en-US" sz="2700">
                <a:solidFill>
                  <a:schemeClr val="lt1"/>
                </a:solidFill>
              </a:rPr>
              <a:t>horizontal flipping</a:t>
            </a:r>
            <a:r>
              <a:rPr lang="en-US" sz="2700">
                <a:solidFill>
                  <a:schemeClr val="lt1"/>
                </a:solidFill>
              </a:rPr>
              <a:t>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Brightness Adjustment (0.8–1.2)</a:t>
            </a:r>
            <a:r>
              <a:rPr lang="en-US" sz="2700">
                <a:solidFill>
                  <a:schemeClr val="lt1"/>
                </a:solidFill>
              </a:rPr>
              <a:t> – simulates lighting variations.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Fill Mode = Nearest</a:t>
            </a:r>
            <a:r>
              <a:rPr lang="en-US" sz="2700">
                <a:solidFill>
                  <a:schemeClr val="lt1"/>
                </a:solidFill>
              </a:rPr>
              <a:t> – fills missing pixels after transformations.</a:t>
            </a:r>
            <a:br>
              <a:rPr lang="en-US" sz="2700">
                <a:solidFill>
                  <a:schemeClr val="lt1"/>
                </a:solidFill>
              </a:rPr>
            </a:br>
            <a:endParaRPr sz="2700">
              <a:solidFill>
                <a:schemeClr val="lt1"/>
              </a:solidFill>
            </a:endParaRPr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12400" y="252024"/>
            <a:ext cx="17402479" cy="9467303"/>
            <a:chOff x="0" y="-47625"/>
            <a:chExt cx="4259780" cy="2215092"/>
          </a:xfrm>
        </p:grpSpPr>
        <p:sp>
          <p:nvSpPr>
            <p:cNvPr id="178" name="Google Shape;178;p20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9" name="Google Shape;179;p2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688114" y="546742"/>
            <a:ext cx="904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Overview</a:t>
            </a:r>
            <a:endParaRPr sz="3500"/>
          </a:p>
        </p:txBody>
      </p:sp>
      <p:sp>
        <p:nvSpPr>
          <p:cNvPr id="185" name="Google Shape;185;p21"/>
          <p:cNvSpPr txBox="1"/>
          <p:nvPr/>
        </p:nvSpPr>
        <p:spPr>
          <a:xfrm>
            <a:off x="13191537" y="6000195"/>
            <a:ext cx="335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688125" y="1466300"/>
            <a:ext cx="1415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We employed a </a:t>
            </a:r>
            <a:r>
              <a:rPr b="1" lang="en-US" sz="2600">
                <a:solidFill>
                  <a:schemeClr val="lt1"/>
                </a:solidFill>
              </a:rPr>
              <a:t>Transfer Learning</a:t>
            </a:r>
            <a:r>
              <a:rPr lang="en-US" sz="2600">
                <a:solidFill>
                  <a:schemeClr val="lt1"/>
                </a:solidFill>
              </a:rPr>
              <a:t> approach using the </a:t>
            </a:r>
            <a:r>
              <a:rPr b="1" lang="en-US" sz="2600">
                <a:solidFill>
                  <a:schemeClr val="lt1"/>
                </a:solidFill>
              </a:rPr>
              <a:t>MobileNetV2</a:t>
            </a:r>
            <a:r>
              <a:rPr lang="en-US" sz="2600">
                <a:solidFill>
                  <a:schemeClr val="lt1"/>
                </a:solidFill>
              </a:rPr>
              <a:t> architecture, fine-tuning it in two distinct stages to achieve optimal performance on the skin condition classification task.</a:t>
            </a:r>
            <a:endParaRPr sz="2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7" name="Google Shape;187;p21" title="ChatGPT Image Sep 28, 2025, 08_18_2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25" y="2832250"/>
            <a:ext cx="11402976" cy="70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712800" y="343650"/>
            <a:ext cx="1686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Training Strategy</a:t>
            </a:r>
            <a:endParaRPr b="1" sz="3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712800" y="132950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Stage 1</a:t>
            </a: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– Frozen Base Training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712800" y="2006600"/>
            <a:ext cx="14227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Base </a:t>
            </a:r>
            <a:r>
              <a:rPr b="1" lang="en-US" sz="3000">
                <a:solidFill>
                  <a:schemeClr val="lt1"/>
                </a:solidFill>
              </a:rPr>
              <a:t>MobileNetV2</a:t>
            </a:r>
            <a:r>
              <a:rPr lang="en-US" sz="3000">
                <a:solidFill>
                  <a:schemeClr val="lt1"/>
                </a:solidFill>
              </a:rPr>
              <a:t> kept </a:t>
            </a:r>
            <a:r>
              <a:rPr b="1" lang="en-US" sz="3000">
                <a:solidFill>
                  <a:schemeClr val="lt1"/>
                </a:solidFill>
              </a:rPr>
              <a:t>frozen</a:t>
            </a:r>
            <a:r>
              <a:rPr lang="en-US" sz="3000">
                <a:solidFill>
                  <a:schemeClr val="lt1"/>
                </a:solidFill>
              </a:rPr>
              <a:t> (pretrained ImageNet features).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Only the </a:t>
            </a:r>
            <a:r>
              <a:rPr b="1" lang="en-US" sz="3000">
                <a:solidFill>
                  <a:schemeClr val="lt1"/>
                </a:solidFill>
              </a:rPr>
              <a:t>custom classifier head</a:t>
            </a:r>
            <a:r>
              <a:rPr lang="en-US" sz="3000">
                <a:solidFill>
                  <a:schemeClr val="lt1"/>
                </a:solidFill>
              </a:rPr>
              <a:t> is trained.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LR = 1e-4</a:t>
            </a:r>
            <a:r>
              <a:rPr lang="en-US" sz="3000">
                <a:solidFill>
                  <a:schemeClr val="lt1"/>
                </a:solidFill>
              </a:rPr>
              <a:t>, </a:t>
            </a:r>
            <a:r>
              <a:rPr b="1" lang="en-US" sz="3000">
                <a:solidFill>
                  <a:schemeClr val="lt1"/>
                </a:solidFill>
              </a:rPr>
              <a:t>Epochs = 20</a:t>
            </a:r>
            <a:r>
              <a:rPr lang="en-US" sz="3000">
                <a:solidFill>
                  <a:schemeClr val="lt1"/>
                </a:solidFill>
              </a:rPr>
              <a:t>, Batch Size = 32.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Purpose:</a:t>
            </a:r>
            <a:r>
              <a:rPr lang="en-US" sz="3000">
                <a:solidFill>
                  <a:schemeClr val="lt1"/>
                </a:solidFill>
              </a:rPr>
              <a:t> Quickly learn how to map general features → skin condition classes.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12800" y="443420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Stage 2 – Fine-Tuning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847700" y="5259950"/>
            <a:ext cx="13311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Unfreeze the </a:t>
            </a:r>
            <a:r>
              <a:rPr b="1" lang="en-US" sz="3000">
                <a:solidFill>
                  <a:schemeClr val="lt1"/>
                </a:solidFill>
              </a:rPr>
              <a:t>last 30 layers</a:t>
            </a:r>
            <a:r>
              <a:rPr lang="en-US" sz="3000">
                <a:solidFill>
                  <a:schemeClr val="lt1"/>
                </a:solidFill>
              </a:rPr>
              <a:t> of MobileNetV2.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Retrain both base + classifier with a </a:t>
            </a:r>
            <a:r>
              <a:rPr b="1" lang="en-US" sz="3000">
                <a:solidFill>
                  <a:schemeClr val="lt1"/>
                </a:solidFill>
              </a:rPr>
              <a:t>lower LR (1e-5)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Epochs = 50</a:t>
            </a:r>
            <a:r>
              <a:rPr lang="en-US" sz="3000">
                <a:solidFill>
                  <a:schemeClr val="lt1"/>
                </a:solidFill>
              </a:rPr>
              <a:t>, Batch Size = 32.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Purpose:</a:t>
            </a:r>
            <a:r>
              <a:rPr lang="en-US" sz="3000">
                <a:solidFill>
                  <a:schemeClr val="lt1"/>
                </a:solidFill>
              </a:rPr>
              <a:t> Adapt pretrained features to </a:t>
            </a:r>
            <a:r>
              <a:rPr b="1" lang="en-US" sz="3000">
                <a:solidFill>
                  <a:schemeClr val="lt1"/>
                </a:solidFill>
              </a:rPr>
              <a:t>domain-specific patterns</a:t>
            </a:r>
            <a:r>
              <a:rPr lang="en-US" sz="3000">
                <a:solidFill>
                  <a:schemeClr val="lt1"/>
                </a:solidFill>
              </a:rPr>
              <a:t> (wrinkles, scars, acne, etc.).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962275" y="7753550"/>
            <a:ext cx="1470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Optimizer:</a:t>
            </a:r>
            <a:r>
              <a:rPr lang="en-US" sz="3000">
                <a:solidFill>
                  <a:schemeClr val="lt1"/>
                </a:solidFill>
              </a:rPr>
              <a:t> Adam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Loss Function:</a:t>
            </a:r>
            <a:r>
              <a:rPr lang="en-US" sz="3000">
                <a:solidFill>
                  <a:schemeClr val="lt1"/>
                </a:solidFill>
              </a:rPr>
              <a:t> Categorical Crossentropy (multi-class)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Mtric:</a:t>
            </a:r>
            <a:r>
              <a:rPr lang="en-US" sz="3000">
                <a:solidFill>
                  <a:schemeClr val="lt1"/>
                </a:solidFill>
              </a:rPr>
              <a:t> Accuracy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198" name="Google Shape;198;p22"/>
          <p:cNvGrpSpPr/>
          <p:nvPr/>
        </p:nvGrpSpPr>
        <p:grpSpPr>
          <a:xfrm>
            <a:off x="412400" y="229102"/>
            <a:ext cx="17402479" cy="9490119"/>
            <a:chOff x="0" y="-47625"/>
            <a:chExt cx="4259780" cy="2215092"/>
          </a:xfrm>
        </p:grpSpPr>
        <p:sp>
          <p:nvSpPr>
            <p:cNvPr id="199" name="Google Shape;199;p22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0" name="Google Shape;200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435314" y="1298400"/>
            <a:ext cx="2565900" cy="800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4055225" y="1298400"/>
            <a:ext cx="3315000" cy="800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8333725" y="1298400"/>
            <a:ext cx="3479700" cy="800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2593475" y="1298400"/>
            <a:ext cx="2239200" cy="800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3024125" y="1764125"/>
            <a:ext cx="1031100" cy="109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7302625" y="1764125"/>
            <a:ext cx="1031100" cy="109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11719075" y="1764125"/>
            <a:ext cx="893700" cy="109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458225" y="20620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Two-Stage Fine-Tuning Process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641500" y="1387250"/>
            <a:ext cx="1729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Stage                                  Goal                          Layers Trained             Learning 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                                                                                                                            Rate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733225" y="2257950"/>
            <a:ext cx="1347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Stage 1: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Future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Extraction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192678" y="2351550"/>
            <a:ext cx="1310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Quickly train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the new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classification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head.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14851425" y="1481225"/>
            <a:ext cx="893700" cy="1099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15744575" y="1141800"/>
            <a:ext cx="2239200" cy="800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6129275" y="1580850"/>
            <a:ext cx="219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Epocs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8408710" y="2495450"/>
            <a:ext cx="9782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MobileNetV2 base 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was frozen</a:t>
            </a:r>
            <a:r>
              <a:rPr lang="en-US" sz="2600">
                <a:solidFill>
                  <a:schemeClr val="lt1"/>
                </a:solidFill>
              </a:rPr>
              <a:t>. Only the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custm </a:t>
            </a:r>
            <a:r>
              <a:rPr b="1" lang="en-US" sz="2600">
                <a:solidFill>
                  <a:schemeClr val="lt1"/>
                </a:solidFill>
              </a:rPr>
              <a:t>Global Average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Pooling,D</a:t>
            </a:r>
            <a:r>
              <a:rPr lang="en-US" sz="2600">
                <a:solidFill>
                  <a:schemeClr val="lt1"/>
                </a:solidFill>
              </a:rPr>
              <a:t>o</a:t>
            </a:r>
            <a:r>
              <a:rPr b="1" lang="en-US" sz="2600">
                <a:solidFill>
                  <a:schemeClr val="lt1"/>
                </a:solidFill>
              </a:rPr>
              <a:t>ropout,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 and Dense</a:t>
            </a:r>
            <a:r>
              <a:rPr lang="en-US" sz="2600">
                <a:solidFill>
                  <a:schemeClr val="lt1"/>
                </a:solidFill>
              </a:rPr>
              <a:t> layers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were trained.</a:t>
            </a:r>
            <a:endParaRPr sz="4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2784131" y="2863925"/>
            <a:ext cx="545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1×10−4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(Initial)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5998125" y="2863925"/>
            <a:ext cx="233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20 (with early stopping)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549938" y="4937275"/>
            <a:ext cx="13677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Stage 2: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Fine-Tuning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4192695" y="5132200"/>
            <a:ext cx="13311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Tune the base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network to the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specific dermal 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feature set.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8362763" y="5475700"/>
            <a:ext cx="9782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The custom head </a:t>
            </a:r>
            <a:r>
              <a:rPr b="1" lang="en-US" sz="2600">
                <a:solidFill>
                  <a:schemeClr val="lt1"/>
                </a:solidFill>
              </a:rPr>
              <a:t>PLUS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 the last 30 layers</a:t>
            </a:r>
            <a:r>
              <a:rPr lang="en-US" sz="2600">
                <a:solidFill>
                  <a:schemeClr val="lt1"/>
                </a:solidFill>
              </a:rPr>
              <a:t> of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 the MobileNetV2 base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 were </a:t>
            </a:r>
            <a:r>
              <a:rPr b="1" lang="en-US" sz="2600">
                <a:solidFill>
                  <a:schemeClr val="lt1"/>
                </a:solidFill>
              </a:rPr>
              <a:t>unfrozen</a:t>
            </a: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and trained.</a:t>
            </a:r>
            <a:endParaRPr sz="2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2589864" y="5475700"/>
            <a:ext cx="5716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lang="en-US" sz="2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×10−5 </a:t>
            </a:r>
            <a:endParaRPr sz="2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(10x smaller)</a:t>
            </a:r>
            <a:endParaRPr sz="2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5762750" y="5475700"/>
            <a:ext cx="256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50 (with early stopping)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/>
        </p:nvSpPr>
        <p:spPr>
          <a:xfrm>
            <a:off x="481125" y="297825"/>
            <a:ext cx="15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Training Safeguards(Callbacks)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481125" y="1122625"/>
            <a:ext cx="1699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We employed robust callbacks to manage the training process dynamically and ensure we captured the best possible model performance:</a:t>
            </a:r>
            <a:endParaRPr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481125" y="2437800"/>
            <a:ext cx="137238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ModelCheckpoint: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Saved weights </a:t>
            </a:r>
            <a:r>
              <a:rPr b="1" lang="en-US" sz="3000">
                <a:solidFill>
                  <a:schemeClr val="lt1"/>
                </a:solidFill>
              </a:rPr>
              <a:t>only when validation accuracy improved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Ensured we captured the </a:t>
            </a:r>
            <a:r>
              <a:rPr b="1" lang="en-US" sz="3000">
                <a:solidFill>
                  <a:schemeClr val="lt1"/>
                </a:solidFill>
              </a:rPr>
              <a:t>best-performing model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Final output: </a:t>
            </a:r>
            <a:r>
              <a:rPr b="1"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mobilenetv2_best_model.h5</a:t>
            </a:r>
            <a:endParaRPr b="1" sz="3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618450" y="4775850"/>
            <a:ext cx="137238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 ReduceLROnPlateau: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Monitored </a:t>
            </a:r>
            <a:r>
              <a:rPr b="1" lang="en-US" sz="3000">
                <a:solidFill>
                  <a:schemeClr val="lt1"/>
                </a:solidFill>
              </a:rPr>
              <a:t>validation loss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Reduced learning rate by </a:t>
            </a:r>
            <a:r>
              <a:rPr b="1" lang="en-US" sz="3000">
                <a:solidFill>
                  <a:schemeClr val="lt1"/>
                </a:solidFill>
              </a:rPr>
              <a:t>50%</a:t>
            </a:r>
            <a:r>
              <a:rPr lang="en-US" sz="3000">
                <a:solidFill>
                  <a:schemeClr val="lt1"/>
                </a:solidFill>
              </a:rPr>
              <a:t> if no improvement for </a:t>
            </a:r>
            <a:r>
              <a:rPr b="1" lang="en-US" sz="3000">
                <a:solidFill>
                  <a:schemeClr val="lt1"/>
                </a:solidFill>
              </a:rPr>
              <a:t>3 epochs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Helped the model escape </a:t>
            </a:r>
            <a:r>
              <a:rPr b="1" lang="en-US" sz="3000">
                <a:solidFill>
                  <a:schemeClr val="lt1"/>
                </a:solidFill>
              </a:rPr>
              <a:t>local minima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1237200" y="808755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031000" y="849995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30075" y="7319388"/>
            <a:ext cx="13425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 EarlyStopping: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Stopped training if </a:t>
            </a:r>
            <a:r>
              <a:rPr b="1" lang="en-US" sz="3000">
                <a:solidFill>
                  <a:schemeClr val="lt1"/>
                </a:solidFill>
              </a:rPr>
              <a:t>validation loss</a:t>
            </a:r>
            <a:r>
              <a:rPr lang="en-US" sz="3000">
                <a:solidFill>
                  <a:schemeClr val="lt1"/>
                </a:solidFill>
              </a:rPr>
              <a:t> did not improve for </a:t>
            </a:r>
            <a:r>
              <a:rPr b="1" lang="en-US" sz="3000">
                <a:solidFill>
                  <a:schemeClr val="lt1"/>
                </a:solidFill>
              </a:rPr>
              <a:t>5 epochs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Restored best weights</a:t>
            </a:r>
            <a:r>
              <a:rPr lang="en-US" sz="3000">
                <a:solidFill>
                  <a:schemeClr val="lt1"/>
                </a:solidFill>
              </a:rPr>
              <a:t> to prevent overfitting and save time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238" name="Google Shape;238;p24"/>
          <p:cNvGrpSpPr/>
          <p:nvPr/>
        </p:nvGrpSpPr>
        <p:grpSpPr>
          <a:xfrm>
            <a:off x="412400" y="183276"/>
            <a:ext cx="17402479" cy="9538804"/>
            <a:chOff x="0" y="-47625"/>
            <a:chExt cx="4259780" cy="2215750"/>
          </a:xfrm>
        </p:grpSpPr>
        <p:sp>
          <p:nvSpPr>
            <p:cNvPr id="239" name="Google Shape;239;p24"/>
            <p:cNvSpPr/>
            <p:nvPr/>
          </p:nvSpPr>
          <p:spPr>
            <a:xfrm>
              <a:off x="0" y="-21017"/>
              <a:ext cx="4259780" cy="2189142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0" name="Google Shape;240;p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/>
          </a:p>
        </p:txBody>
      </p:sp>
      <p:grpSp>
        <p:nvGrpSpPr>
          <p:cNvPr id="246" name="Google Shape;246;p25"/>
          <p:cNvGrpSpPr/>
          <p:nvPr/>
        </p:nvGrpSpPr>
        <p:grpSpPr>
          <a:xfrm>
            <a:off x="743500" y="938262"/>
            <a:ext cx="16800998" cy="8410483"/>
            <a:chOff x="0" y="-47625"/>
            <a:chExt cx="4259780" cy="2215092"/>
          </a:xfrm>
        </p:grpSpPr>
        <p:sp>
          <p:nvSpPr>
            <p:cNvPr id="247" name="Google Shape;247;p25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8" name="Google Shape;248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5"/>
          <p:cNvSpPr txBox="1"/>
          <p:nvPr/>
        </p:nvSpPr>
        <p:spPr>
          <a:xfrm>
            <a:off x="1156925" y="1374650"/>
            <a:ext cx="14227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156925" y="2484363"/>
            <a:ext cx="1370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Overall Performance Metrics: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604050" y="3757400"/>
            <a:ext cx="4054950" cy="4902925"/>
          </a:xfrm>
          <a:prstGeom prst="flowChart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7148200" y="3757400"/>
            <a:ext cx="3505375" cy="4811275"/>
          </a:xfrm>
          <a:prstGeom prst="flowChart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12142775" y="3670550"/>
            <a:ext cx="5246400" cy="4714850"/>
          </a:xfrm>
          <a:prstGeom prst="flowChart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5659000" y="4353075"/>
            <a:ext cx="1581000" cy="109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1CB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0653575" y="4259013"/>
            <a:ext cx="1489200" cy="109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1855775" y="4007900"/>
            <a:ext cx="1383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7240000" y="4007900"/>
            <a:ext cx="103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Result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12348914" y="3790800"/>
            <a:ext cx="488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Interpretation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1855775" y="553142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1741227" y="476965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Validation Accuracy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7354433" y="4769669"/>
            <a:ext cx="1053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99.75%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12257269" y="4586313"/>
            <a:ext cx="524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The model correctly classified 99.75% of the skin condition images in the test set.</a:t>
            </a:r>
            <a:endParaRPr sz="2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1855775" y="6644475"/>
            <a:ext cx="1356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Loss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7354425" y="6456375"/>
            <a:ext cx="1097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0.0068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2348925" y="6827450"/>
            <a:ext cx="5727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An extremely low loss value, indicating high confidence in the correct predictions.</a:t>
            </a:r>
            <a:endParaRPr sz="25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/>
        </p:nvSpPr>
        <p:spPr>
          <a:xfrm>
            <a:off x="801900" y="549850"/>
            <a:ext cx="1335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EvaluationResults</a:t>
            </a:r>
            <a:endParaRPr b="1" sz="3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71" name="Google Shape;271;p26" title="ChatGPT Image Sep 28, 2025, 10_51_5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00" y="1580850"/>
            <a:ext cx="15831425" cy="7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7"/>
          <p:cNvGrpSpPr/>
          <p:nvPr/>
        </p:nvGrpSpPr>
        <p:grpSpPr>
          <a:xfrm>
            <a:off x="412400" y="458225"/>
            <a:ext cx="17402479" cy="9261078"/>
            <a:chOff x="0" y="-47625"/>
            <a:chExt cx="4259780" cy="2215092"/>
          </a:xfrm>
        </p:grpSpPr>
        <p:sp>
          <p:nvSpPr>
            <p:cNvPr id="277" name="Google Shape;277;p27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8" name="Google Shape;27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7"/>
          <p:cNvSpPr txBox="1"/>
          <p:nvPr/>
        </p:nvSpPr>
        <p:spPr>
          <a:xfrm>
            <a:off x="1328825" y="976325"/>
            <a:ext cx="1278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Prediction Pipeline</a:t>
            </a:r>
            <a:endParaRPr b="1" sz="3700"/>
          </a:p>
        </p:txBody>
      </p:sp>
      <p:sp>
        <p:nvSpPr>
          <p:cNvPr id="280" name="Google Shape;280;p27"/>
          <p:cNvSpPr txBox="1"/>
          <p:nvPr/>
        </p:nvSpPr>
        <p:spPr>
          <a:xfrm>
            <a:off x="1328825" y="1696800"/>
            <a:ext cx="1518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Here are the models explicitly included in the pipeline.</a:t>
            </a:r>
            <a:endParaRPr sz="3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1580850" y="2358600"/>
            <a:ext cx="143193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Skin Condition Classification Model 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Model Name: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MobileNetV2</a:t>
            </a:r>
            <a:r>
              <a:rPr lang="en-US" sz="2800">
                <a:solidFill>
                  <a:schemeClr val="lt1"/>
                </a:solidFill>
              </a:rPr>
              <a:t> (Pre-trained and Fine-tuned)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Purpose:</a:t>
            </a:r>
            <a:r>
              <a:rPr lang="en-US" sz="2800">
                <a:solidFill>
                  <a:schemeClr val="lt1"/>
                </a:solidFill>
              </a:rPr>
              <a:t> Classifies input images into one of six skin conditions.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File (Weights):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mobilenetv2_best_model.h5</a:t>
            </a:r>
            <a:r>
              <a:rPr lang="en-US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File (Architecture):</a:t>
            </a:r>
            <a:r>
              <a:rPr lang="en-US" sz="2800">
                <a:solidFill>
                  <a:schemeClr val="lt1"/>
                </a:solidFill>
              </a:rPr>
              <a:t> The Python Keras code defines the architecture.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1580850" y="5252450"/>
            <a:ext cx="14319300" cy="4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Age Prediction Model </a:t>
            </a:r>
            <a:endParaRPr b="1" sz="2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This model uses the </a:t>
            </a:r>
            <a:r>
              <a:rPr b="1" lang="en-US" sz="2900">
                <a:solidFill>
                  <a:schemeClr val="lt1"/>
                </a:solidFill>
              </a:rPr>
              <a:t>Caffe framework</a:t>
            </a:r>
            <a:r>
              <a:rPr lang="en-US" sz="2900">
                <a:solidFill>
                  <a:schemeClr val="lt1"/>
                </a:solidFill>
              </a:rPr>
              <a:t>, suggesting it's likely a pre-existing model for general age estimation.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Model Type:</a:t>
            </a:r>
            <a:r>
              <a:rPr lang="en-US" sz="2900">
                <a:solidFill>
                  <a:schemeClr val="lt1"/>
                </a:solidFill>
              </a:rPr>
              <a:t> Caffe Model (Deep Learning)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Model Weights:</a:t>
            </a:r>
            <a:r>
              <a:rPr lang="en-US" sz="2900">
                <a:solidFill>
                  <a:schemeClr val="lt1"/>
                </a:solidFill>
              </a:rPr>
              <a:t> </a:t>
            </a:r>
            <a:r>
              <a:rPr lang="en-US" sz="2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age_net.caffemodel</a:t>
            </a:r>
            <a:endParaRPr sz="2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Model Architecture:</a:t>
            </a:r>
            <a:r>
              <a:rPr lang="en-US" sz="2900">
                <a:solidFill>
                  <a:schemeClr val="lt1"/>
                </a:solidFill>
              </a:rPr>
              <a:t> </a:t>
            </a:r>
            <a:r>
              <a:rPr lang="en-US" sz="2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age_deploy.prototxt</a:t>
            </a:r>
            <a:endParaRPr sz="2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Purpose:</a:t>
            </a:r>
            <a:r>
              <a:rPr lang="en-US" sz="2900">
                <a:solidFill>
                  <a:schemeClr val="lt1"/>
                </a:solidFill>
              </a:rPr>
              <a:t> To estimate the age of the detected face.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8"/>
          <p:cNvGrpSpPr/>
          <p:nvPr/>
        </p:nvGrpSpPr>
        <p:grpSpPr>
          <a:xfrm>
            <a:off x="442775" y="412400"/>
            <a:ext cx="17402479" cy="9260857"/>
            <a:chOff x="0" y="-47625"/>
            <a:chExt cx="4259780" cy="2215092"/>
          </a:xfrm>
        </p:grpSpPr>
        <p:sp>
          <p:nvSpPr>
            <p:cNvPr id="288" name="Google Shape;288;p28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02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9" name="Google Shape;289;p2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575" lIns="53575" spcFirstLastPara="1" rIns="53575" wrap="square" tIns="535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28"/>
          <p:cNvSpPr txBox="1"/>
          <p:nvPr/>
        </p:nvSpPr>
        <p:spPr>
          <a:xfrm>
            <a:off x="1122625" y="1145550"/>
            <a:ext cx="160836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F</a:t>
            </a:r>
            <a:r>
              <a:rPr b="1" lang="en-US" sz="3200">
                <a:solidFill>
                  <a:schemeClr val="lt1"/>
                </a:solidFill>
              </a:rPr>
              <a:t>ace Detection Model </a:t>
            </a:r>
            <a:r>
              <a:rPr b="1" lang="en-US" sz="3200">
                <a:solidFill>
                  <a:schemeClr val="lt1"/>
                </a:solidFill>
              </a:rPr>
              <a:t>(External Component)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This component is a separate, highly efficient deep learning face detector (often SSD or similar), used as an alternative or complement to the OpenCV Haar Cascades for more robust face localization.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Model Type:</a:t>
            </a:r>
            <a:r>
              <a:rPr lang="en-US" sz="2800">
                <a:solidFill>
                  <a:schemeClr val="lt1"/>
                </a:solidFill>
              </a:rPr>
              <a:t> Deep Learning Face Detector (likely Single Shot Detector - SSD)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Model Weights: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opencv_face_detector_uint8.pb</a:t>
            </a:r>
            <a:r>
              <a:rPr lang="en-US" sz="2800">
                <a:solidFill>
                  <a:schemeClr val="lt1"/>
                </a:solidFill>
              </a:rPr>
              <a:t> (TensorFlow/Protobuf file)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Model Architecture: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opencv_face_detector.pbtxt</a:t>
            </a:r>
            <a:r>
              <a:rPr lang="en-US" sz="2800">
                <a:solidFill>
                  <a:schemeClr val="lt1"/>
                </a:solidFill>
              </a:rPr>
              <a:t> (Protobuf text file)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Purpose:</a:t>
            </a:r>
            <a:r>
              <a:rPr lang="en-US" sz="2800">
                <a:solidFill>
                  <a:schemeClr val="lt1"/>
                </a:solidFill>
              </a:rPr>
              <a:t> Accurately detect the location of a face in an image.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/>
        </p:nvSpPr>
        <p:spPr>
          <a:xfrm>
            <a:off x="7452339" y="4288043"/>
            <a:ext cx="403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1397575" y="1031001"/>
            <a:ext cx="150315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  <a:endParaRPr sz="589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9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1558550" y="4288049"/>
            <a:ext cx="459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/>
        </p:nvSpPr>
        <p:spPr>
          <a:xfrm>
            <a:off x="1558562" y="3273000"/>
            <a:ext cx="51414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Project Statement </a:t>
            </a:r>
            <a:endParaRPr b="1" sz="350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" name="Google Shape;58;p11"/>
          <p:cNvSpPr txBox="1"/>
          <p:nvPr/>
        </p:nvSpPr>
        <p:spPr>
          <a:xfrm>
            <a:off x="7452339" y="3273000"/>
            <a:ext cx="51414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Objectives</a:t>
            </a:r>
            <a:endParaRPr b="1" sz="35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12791551" y="3962450"/>
            <a:ext cx="42051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A technical deep dive into the data preprocessing, model architecture, and the end-to-end analysis pipeline from image upload to result.</a:t>
            </a:r>
            <a:endParaRPr sz="3200"/>
          </a:p>
        </p:txBody>
      </p:sp>
      <p:sp>
        <p:nvSpPr>
          <p:cNvPr id="60" name="Google Shape;60;p11"/>
          <p:cNvSpPr txBox="1"/>
          <p:nvPr/>
        </p:nvSpPr>
        <p:spPr>
          <a:xfrm>
            <a:off x="12791397" y="3273000"/>
            <a:ext cx="51414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Methodology</a:t>
            </a:r>
            <a:endParaRPr b="1" sz="350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" name="Google Shape;61;p11"/>
          <p:cNvCxnSpPr/>
          <p:nvPr/>
        </p:nvCxnSpPr>
        <p:spPr>
          <a:xfrm>
            <a:off x="6661764" y="3322365"/>
            <a:ext cx="19050" cy="549551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12130141" y="3322365"/>
            <a:ext cx="19200" cy="549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/>
        </p:nvSpPr>
        <p:spPr>
          <a:xfrm>
            <a:off x="1558550" y="4313450"/>
            <a:ext cx="4485900" cy="461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An overview of the project's goal: to build an AI system for detecting facial aging signs using MobileNetV2 and a Streamlit web app.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Identify aging features and provide accurate predictions.</a:t>
            </a:r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7215200" y="4288050"/>
            <a:ext cx="44859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 Identify aging features and provide accurate predictions.including model training, UI development, and the key deliverables of the project.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9"/>
          <p:cNvGrpSpPr/>
          <p:nvPr/>
        </p:nvGrpSpPr>
        <p:grpSpPr>
          <a:xfrm>
            <a:off x="1213221" y="670320"/>
            <a:ext cx="16173852" cy="8587980"/>
            <a:chOff x="0" y="-47625"/>
            <a:chExt cx="4259780" cy="2261855"/>
          </a:xfrm>
        </p:grpSpPr>
        <p:sp>
          <p:nvSpPr>
            <p:cNvPr id="296" name="Google Shape;296;p29"/>
            <p:cNvSpPr/>
            <p:nvPr/>
          </p:nvSpPr>
          <p:spPr>
            <a:xfrm>
              <a:off x="0" y="0"/>
              <a:ext cx="4259780" cy="2214230"/>
            </a:xfrm>
            <a:custGeom>
              <a:rect b="b" l="l" r="r" t="t"/>
              <a:pathLst>
                <a:path extrusionOk="0" h="2214230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214230"/>
                  </a:lnTo>
                  <a:lnTo>
                    <a:pt x="0" y="221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7" name="Google Shape;297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9"/>
          <p:cNvSpPr txBox="1"/>
          <p:nvPr/>
        </p:nvSpPr>
        <p:spPr>
          <a:xfrm>
            <a:off x="5267100" y="1526627"/>
            <a:ext cx="946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Prediction Images</a:t>
            </a:r>
            <a:endParaRPr sz="3900"/>
          </a:p>
        </p:txBody>
      </p:sp>
      <p:pic>
        <p:nvPicPr>
          <p:cNvPr id="299" name="Google Shape;299;p29" title="annotated_image (5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75" y="3291525"/>
            <a:ext cx="6032500" cy="582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title="annotated_image (5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987" y="3291525"/>
            <a:ext cx="6032500" cy="582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title="annotated_uploaded_imag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150" y="3291525"/>
            <a:ext cx="6313350" cy="58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/>
          <p:nvPr/>
        </p:nvSpPr>
        <p:spPr>
          <a:xfrm>
            <a:off x="8097875" y="4192700"/>
            <a:ext cx="1891200" cy="17184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/>
        </p:nvSpPr>
        <p:spPr>
          <a:xfrm>
            <a:off x="1028700" y="1471131"/>
            <a:ext cx="1623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30"/>
          <p:cNvGrpSpPr/>
          <p:nvPr/>
        </p:nvGrpSpPr>
        <p:grpSpPr>
          <a:xfrm>
            <a:off x="846100" y="137473"/>
            <a:ext cx="16173959" cy="9462308"/>
            <a:chOff x="-2" y="-47625"/>
            <a:chExt cx="4259780" cy="1060916"/>
          </a:xfrm>
        </p:grpSpPr>
        <p:sp>
          <p:nvSpPr>
            <p:cNvPr id="309" name="Google Shape;309;p30"/>
            <p:cNvSpPr/>
            <p:nvPr/>
          </p:nvSpPr>
          <p:spPr>
            <a:xfrm>
              <a:off x="-2" y="0"/>
              <a:ext cx="4259780" cy="1013291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0" name="Google Shape;310;p3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30"/>
          <p:cNvSpPr txBox="1"/>
          <p:nvPr/>
        </p:nvSpPr>
        <p:spPr>
          <a:xfrm>
            <a:off x="1145550" y="947625"/>
            <a:ext cx="1319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 Deployment: DermalScan Web Application (Streamlit)</a:t>
            </a:r>
            <a:endParaRPr b="1" sz="3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1374650" y="2343850"/>
            <a:ext cx="13654800" cy="4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User Input:</a:t>
            </a:r>
            <a:r>
              <a:rPr lang="en-US" sz="3000">
                <a:solidFill>
                  <a:schemeClr val="lt1"/>
                </a:solidFill>
              </a:rPr>
              <a:t> The interface supports drag-and-drop or file browsing for image submission.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File Type Limit:</a:t>
            </a:r>
            <a:r>
              <a:rPr lang="en-US" sz="3000">
                <a:solidFill>
                  <a:schemeClr val="lt1"/>
                </a:solidFill>
              </a:rPr>
              <a:t> The app accepts standard image formats like </a:t>
            </a:r>
            <a:r>
              <a:rPr b="1" lang="en-US" sz="3000">
                <a:solidFill>
                  <a:schemeClr val="lt1"/>
                </a:solidFill>
              </a:rPr>
              <a:t>JPG, JP(E)G, and PNG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File Size Limit:</a:t>
            </a:r>
            <a:r>
              <a:rPr lang="en-US" sz="3000">
                <a:solidFill>
                  <a:schemeClr val="lt1"/>
                </a:solidFill>
              </a:rPr>
              <a:t> The maximum file size is restricted to </a:t>
            </a:r>
            <a:r>
              <a:rPr b="1" lang="en-US" sz="3000">
                <a:solidFill>
                  <a:schemeClr val="lt1"/>
                </a:solidFill>
              </a:rPr>
              <a:t>200MB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Visual Output:</a:t>
            </a:r>
            <a:r>
              <a:rPr lang="en-US" sz="3000">
                <a:solidFill>
                  <a:schemeClr val="lt1"/>
                </a:solidFill>
              </a:rPr>
              <a:t> The primary output is the visualization of aging signs with </a:t>
            </a:r>
            <a:r>
              <a:rPr b="1" lang="en-US" sz="3000">
                <a:solidFill>
                  <a:schemeClr val="lt1"/>
                </a:solidFill>
              </a:rPr>
              <a:t>annotated bounding boxes and confidence scores</a:t>
            </a:r>
            <a:r>
              <a:rPr lang="en-US" sz="3000">
                <a:solidFill>
                  <a:schemeClr val="lt1"/>
                </a:solidFill>
              </a:rPr>
              <a:t>. This is a crucial feature, showing </a:t>
            </a:r>
            <a:r>
              <a:rPr i="1" lang="en-US" sz="3000">
                <a:solidFill>
                  <a:schemeClr val="lt1"/>
                </a:solidFill>
              </a:rPr>
              <a:t>where</a:t>
            </a:r>
            <a:r>
              <a:rPr lang="en-US" sz="3000">
                <a:solidFill>
                  <a:schemeClr val="lt1"/>
                </a:solidFill>
              </a:rPr>
              <a:t> the model detected the condition on the face.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1"/>
          <p:cNvGrpSpPr/>
          <p:nvPr/>
        </p:nvGrpSpPr>
        <p:grpSpPr>
          <a:xfrm>
            <a:off x="0" y="0"/>
            <a:ext cx="18288000" cy="10287000"/>
            <a:chOff x="0" y="-1"/>
            <a:chExt cx="24384001" cy="13716001"/>
          </a:xfrm>
        </p:grpSpPr>
        <p:sp>
          <p:nvSpPr>
            <p:cNvPr id="318" name="Google Shape;318;p31"/>
            <p:cNvSpPr/>
            <p:nvPr/>
          </p:nvSpPr>
          <p:spPr>
            <a:xfrm rot="-5400000">
              <a:off x="8503696" y="-2164304"/>
              <a:ext cx="7376608" cy="24384000"/>
            </a:xfrm>
            <a:custGeom>
              <a:rect b="b" l="l" r="r" t="t"/>
              <a:pathLst>
                <a:path extrusionOk="0"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5548" r="-205007" t="0"/>
              </a:stretch>
            </a:blipFill>
            <a:ln>
              <a:noFill/>
            </a:ln>
          </p:spPr>
        </p:sp>
        <p:sp>
          <p:nvSpPr>
            <p:cNvPr id="319" name="Google Shape;319;p31"/>
            <p:cNvSpPr/>
            <p:nvPr/>
          </p:nvSpPr>
          <p:spPr>
            <a:xfrm flipH="1" rot="-5400000">
              <a:off x="8893174" y="-8893174"/>
              <a:ext cx="6597653" cy="24384000"/>
            </a:xfrm>
            <a:custGeom>
              <a:rect b="b" l="l" r="r" t="t"/>
              <a:pathLst>
                <a:path extrusionOk="0" h="24384000" w="6597653">
                  <a:moveTo>
                    <a:pt x="0" y="24384000"/>
                  </a:moveTo>
                  <a:lnTo>
                    <a:pt x="6597652" y="24384000"/>
                  </a:lnTo>
                  <a:lnTo>
                    <a:pt x="659765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8558" r="-240990" t="0"/>
              </a:stretch>
            </a:blipFill>
            <a:ln>
              <a:noFill/>
            </a:ln>
          </p:spPr>
        </p:sp>
      </p:grpSp>
      <p:grpSp>
        <p:nvGrpSpPr>
          <p:cNvPr id="320" name="Google Shape;320;p3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321" name="Google Shape;321;p31"/>
            <p:cNvSpPr/>
            <p:nvPr/>
          </p:nvSpPr>
          <p:spPr>
            <a:xfrm>
              <a:off x="0" y="0"/>
              <a:ext cx="4417075" cy="2263225"/>
            </a:xfrm>
            <a:custGeom>
              <a:rect b="b" l="l" r="r" t="t"/>
              <a:pathLst>
                <a:path extrusionOk="0"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22" name="Google Shape;32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31"/>
          <p:cNvGrpSpPr/>
          <p:nvPr/>
        </p:nvGrpSpPr>
        <p:grpSpPr>
          <a:xfrm>
            <a:off x="916425" y="1030999"/>
            <a:ext cx="16266925" cy="8385411"/>
            <a:chOff x="0" y="-47625"/>
            <a:chExt cx="4123742" cy="2051527"/>
          </a:xfrm>
        </p:grpSpPr>
        <p:sp>
          <p:nvSpPr>
            <p:cNvPr id="324" name="Google Shape;324;p31"/>
            <p:cNvSpPr/>
            <p:nvPr/>
          </p:nvSpPr>
          <p:spPr>
            <a:xfrm>
              <a:off x="0" y="0"/>
              <a:ext cx="4123742" cy="2003902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5" name="Google Shape;325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1"/>
          <p:cNvSpPr txBox="1"/>
          <p:nvPr/>
        </p:nvSpPr>
        <p:spPr>
          <a:xfrm>
            <a:off x="1237200" y="1282975"/>
            <a:ext cx="1365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Streamlit UI</a:t>
            </a:r>
            <a:endParaRPr b="1" sz="3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27" name="Google Shape;327;p31" title="Screenshot 2025-10-17 2315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200" y="2153625"/>
            <a:ext cx="15716876" cy="70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2"/>
          <p:cNvGrpSpPr/>
          <p:nvPr/>
        </p:nvGrpSpPr>
        <p:grpSpPr>
          <a:xfrm>
            <a:off x="847700" y="581725"/>
            <a:ext cx="16908167" cy="9040817"/>
            <a:chOff x="0" y="-47625"/>
            <a:chExt cx="4123742" cy="2170560"/>
          </a:xfrm>
        </p:grpSpPr>
        <p:sp>
          <p:nvSpPr>
            <p:cNvPr id="333" name="Google Shape;333;p32"/>
            <p:cNvSpPr/>
            <p:nvPr/>
          </p:nvSpPr>
          <p:spPr>
            <a:xfrm>
              <a:off x="0" y="0"/>
              <a:ext cx="4123742" cy="2122935"/>
            </a:xfrm>
            <a:custGeom>
              <a:rect b="b" l="l" r="r" t="t"/>
              <a:pathLst>
                <a:path extrusionOk="0" h="2122935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122935"/>
                  </a:lnTo>
                  <a:lnTo>
                    <a:pt x="0" y="2122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18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4" name="Google Shape;334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725" lIns="55725" spcFirstLastPara="1" rIns="55725" wrap="square" tIns="5572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7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5" name="Google Shape;335;p32" title="Screenshot 2025-09-29 0006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950" y="2291100"/>
            <a:ext cx="15006651" cy="70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1924525" y="176412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1809950" y="122447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Prediction Details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 rot="10800000">
            <a:off x="-2298281" y="0"/>
            <a:ext cx="8198578" cy="10287000"/>
          </a:xfrm>
          <a:custGeom>
            <a:rect b="b" l="l" r="r" t="t"/>
            <a:pathLst>
              <a:path extrusionOk="0" h="10287000" w="8198578">
                <a:moveTo>
                  <a:pt x="0" y="0"/>
                </a:moveTo>
                <a:lnTo>
                  <a:pt x="8198579" y="0"/>
                </a:lnTo>
                <a:lnTo>
                  <a:pt x="81985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638" r="-7831" t="0"/>
            </a:stretch>
          </a:blipFill>
          <a:ln>
            <a:noFill/>
          </a:ln>
        </p:spPr>
      </p:sp>
      <p:sp>
        <p:nvSpPr>
          <p:cNvPr id="343" name="Google Shape;343;p33"/>
          <p:cNvSpPr txBox="1"/>
          <p:nvPr/>
        </p:nvSpPr>
        <p:spPr>
          <a:xfrm>
            <a:off x="8935803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-1395975" y="962250"/>
            <a:ext cx="13196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Annotated Image</a:t>
            </a:r>
            <a:endParaRPr b="1" sz="4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5" name="Google Shape;345;p33" title="Screenshot 2025-09-12 1413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700" y="1214276"/>
            <a:ext cx="12082898" cy="84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/>
        </p:nvSpPr>
        <p:spPr>
          <a:xfrm>
            <a:off x="1008100" y="939350"/>
            <a:ext cx="136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Evaluation Metrices</a:t>
            </a:r>
            <a:endParaRPr b="1" sz="4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351" name="Google Shape;351;p34"/>
          <p:cNvGrpSpPr/>
          <p:nvPr/>
        </p:nvGrpSpPr>
        <p:grpSpPr>
          <a:xfrm>
            <a:off x="847700" y="581725"/>
            <a:ext cx="16908167" cy="9040817"/>
            <a:chOff x="0" y="-47625"/>
            <a:chExt cx="4123742" cy="2170560"/>
          </a:xfrm>
        </p:grpSpPr>
        <p:sp>
          <p:nvSpPr>
            <p:cNvPr id="352" name="Google Shape;352;p34"/>
            <p:cNvSpPr/>
            <p:nvPr/>
          </p:nvSpPr>
          <p:spPr>
            <a:xfrm>
              <a:off x="0" y="0"/>
              <a:ext cx="4123742" cy="2122935"/>
            </a:xfrm>
            <a:custGeom>
              <a:rect b="b" l="l" r="r" t="t"/>
              <a:pathLst>
                <a:path extrusionOk="0" h="2122935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122935"/>
                  </a:lnTo>
                  <a:lnTo>
                    <a:pt x="0" y="2122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18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53" name="Google Shape;353;p3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725" lIns="55725" spcFirstLastPara="1" rIns="55725" wrap="square" tIns="5572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7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34" title="Model_Accur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00" y="2267400"/>
            <a:ext cx="16243824" cy="70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/>
        </p:nvSpPr>
        <p:spPr>
          <a:xfrm>
            <a:off x="5223700" y="3780300"/>
            <a:ext cx="1310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/>
        </p:nvSpPr>
        <p:spPr>
          <a:xfrm>
            <a:off x="1293927" y="1289398"/>
            <a:ext cx="3085741" cy="3266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35"/>
          <p:cNvGrpSpPr/>
          <p:nvPr/>
        </p:nvGrpSpPr>
        <p:grpSpPr>
          <a:xfrm>
            <a:off x="525463" y="706812"/>
            <a:ext cx="17237074" cy="8873367"/>
            <a:chOff x="0" y="-47625"/>
            <a:chExt cx="4094414" cy="1901952"/>
          </a:xfrm>
        </p:grpSpPr>
        <p:sp>
          <p:nvSpPr>
            <p:cNvPr id="362" name="Google Shape;362;p35"/>
            <p:cNvSpPr/>
            <p:nvPr/>
          </p:nvSpPr>
          <p:spPr>
            <a:xfrm>
              <a:off x="11909" y="-34351"/>
              <a:ext cx="4082505" cy="1888678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1975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63" name="Google Shape;363;p3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35"/>
          <p:cNvSpPr txBox="1"/>
          <p:nvPr/>
        </p:nvSpPr>
        <p:spPr>
          <a:xfrm>
            <a:off x="939325" y="1289400"/>
            <a:ext cx="1319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Faced 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1168450" y="2584275"/>
            <a:ext cx="131967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Dataset Collection &amp; Preprocessing</a:t>
            </a:r>
            <a:endParaRPr b="1" sz="28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Limited availability of </a:t>
            </a:r>
            <a:r>
              <a:rPr b="1" lang="en-US" sz="3000">
                <a:solidFill>
                  <a:schemeClr val="lt1"/>
                </a:solidFill>
              </a:rPr>
              <a:t>high-quality, balanced skin condition images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Required </a:t>
            </a:r>
            <a:r>
              <a:rPr b="1" lang="en-US" sz="3000">
                <a:solidFill>
                  <a:schemeClr val="lt1"/>
                </a:solidFill>
              </a:rPr>
              <a:t>augmentation (rotation, zoom, brightness, etc.)</a:t>
            </a:r>
            <a:r>
              <a:rPr lang="en-US" sz="3000">
                <a:solidFill>
                  <a:schemeClr val="lt1"/>
                </a:solidFill>
              </a:rPr>
              <a:t> to increase dataset diversity.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1293925" y="5015975"/>
            <a:ext cx="141939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Model Training</a:t>
            </a:r>
            <a:endParaRPr b="1" sz="32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Risk of </a:t>
            </a:r>
            <a:r>
              <a:rPr b="1" lang="en-US" sz="2800">
                <a:solidFill>
                  <a:schemeClr val="lt1"/>
                </a:solidFill>
              </a:rPr>
              <a:t>overfitting</a:t>
            </a:r>
            <a:r>
              <a:rPr lang="en-US" sz="2800">
                <a:solidFill>
                  <a:schemeClr val="lt1"/>
                </a:solidFill>
              </a:rPr>
              <a:t> due to small dataset.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Solved by </a:t>
            </a:r>
            <a:r>
              <a:rPr b="1" lang="en-US" sz="2800">
                <a:solidFill>
                  <a:schemeClr val="lt1"/>
                </a:solidFill>
              </a:rPr>
              <a:t>transfer learning (MobileNetV2)</a:t>
            </a:r>
            <a:r>
              <a:rPr lang="en-US" sz="2800">
                <a:solidFill>
                  <a:schemeClr val="lt1"/>
                </a:solidFill>
              </a:rPr>
              <a:t>, </a:t>
            </a:r>
            <a:r>
              <a:rPr b="1" lang="en-US" sz="2800">
                <a:solidFill>
                  <a:schemeClr val="lt1"/>
                </a:solidFill>
              </a:rPr>
              <a:t>dropout</a:t>
            </a:r>
            <a:r>
              <a:rPr lang="en-US" sz="2800">
                <a:solidFill>
                  <a:schemeClr val="lt1"/>
                </a:solidFill>
              </a:rPr>
              <a:t>, and </a:t>
            </a:r>
            <a:r>
              <a:rPr b="1" lang="en-US" sz="2800">
                <a:solidFill>
                  <a:schemeClr val="lt1"/>
                </a:solidFill>
              </a:rPr>
              <a:t>callbacks (EarlyStopping, ReduceLROnPlateau, ModelCheckpoint)</a:t>
            </a:r>
            <a:r>
              <a:rPr lang="en-US" sz="2800">
                <a:solidFill>
                  <a:schemeClr val="lt1"/>
                </a:solidFill>
              </a:rPr>
              <a:t>.</a:t>
            </a:r>
            <a:br>
              <a:rPr lang="en-US" sz="2800">
                <a:solidFill>
                  <a:schemeClr val="lt1"/>
                </a:solidFill>
              </a:rPr>
            </a:br>
            <a:r>
              <a:rPr b="1" lang="en-US" sz="2800">
                <a:solidFill>
                  <a:schemeClr val="lt1"/>
                </a:solidFill>
              </a:rPr>
              <a:t>UI &amp; Integration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/>
        </p:nvSpPr>
        <p:spPr>
          <a:xfrm>
            <a:off x="2171684" y="1639160"/>
            <a:ext cx="1394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293927" y="1289399"/>
            <a:ext cx="3086100" cy="3266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36"/>
          <p:cNvGrpSpPr/>
          <p:nvPr/>
        </p:nvGrpSpPr>
        <p:grpSpPr>
          <a:xfrm>
            <a:off x="525463" y="431862"/>
            <a:ext cx="17237074" cy="8873367"/>
            <a:chOff x="0" y="-47625"/>
            <a:chExt cx="4094414" cy="1901952"/>
          </a:xfrm>
        </p:grpSpPr>
        <p:sp>
          <p:nvSpPr>
            <p:cNvPr id="374" name="Google Shape;374;p36"/>
            <p:cNvSpPr/>
            <p:nvPr/>
          </p:nvSpPr>
          <p:spPr>
            <a:xfrm>
              <a:off x="11909" y="-34351"/>
              <a:ext cx="4082505" cy="1888678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1975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75" name="Google Shape;375;p3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6"/>
          <p:cNvSpPr txBox="1"/>
          <p:nvPr/>
        </p:nvSpPr>
        <p:spPr>
          <a:xfrm>
            <a:off x="1557950" y="1031000"/>
            <a:ext cx="13196700" cy="8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I</a:t>
            </a:r>
            <a:r>
              <a:rPr b="1" lang="en-US" sz="3200">
                <a:solidFill>
                  <a:schemeClr val="lt1"/>
                </a:solidFill>
              </a:rPr>
              <a:t>nitial Attempt – EfficientNetB0</a:t>
            </a:r>
            <a:endParaRPr b="1" sz="32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Started with </a:t>
            </a:r>
            <a:r>
              <a:rPr b="1" lang="en-US" sz="2900">
                <a:solidFill>
                  <a:schemeClr val="lt1"/>
                </a:solidFill>
              </a:rPr>
              <a:t>EfficientNetB0</a:t>
            </a:r>
            <a:r>
              <a:rPr lang="en-US" sz="2900">
                <a:solidFill>
                  <a:schemeClr val="lt1"/>
                </a:solidFill>
              </a:rPr>
              <a:t> as the base model.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Faced </a:t>
            </a:r>
            <a:r>
              <a:rPr b="1" lang="en-US" sz="2900">
                <a:solidFill>
                  <a:schemeClr val="lt1"/>
                </a:solidFill>
              </a:rPr>
              <a:t>longer training times</a:t>
            </a:r>
            <a:r>
              <a:rPr lang="en-US" sz="2900">
                <a:solidFill>
                  <a:schemeClr val="lt1"/>
                </a:solidFill>
              </a:rPr>
              <a:t> and </a:t>
            </a:r>
            <a:r>
              <a:rPr b="1" lang="en-US" sz="2900">
                <a:solidFill>
                  <a:schemeClr val="lt1"/>
                </a:solidFill>
              </a:rPr>
              <a:t>higher computational demand</a:t>
            </a:r>
            <a:r>
              <a:rPr lang="en-US" sz="2900">
                <a:solidFill>
                  <a:schemeClr val="lt1"/>
                </a:solidFill>
              </a:rPr>
              <a:t>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Although accuracy was good, it was </a:t>
            </a:r>
            <a:r>
              <a:rPr b="1" lang="en-US" sz="2900">
                <a:solidFill>
                  <a:schemeClr val="lt1"/>
                </a:solidFill>
              </a:rPr>
              <a:t>too heavy for real-time deployment</a:t>
            </a:r>
            <a:r>
              <a:rPr lang="en-US" sz="2900">
                <a:solidFill>
                  <a:schemeClr val="lt1"/>
                </a:solidFill>
              </a:rPr>
              <a:t>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2. Transition to MobileNetV2</a:t>
            </a:r>
            <a:endParaRPr b="1"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Switched to </a:t>
            </a:r>
            <a:r>
              <a:rPr b="1" lang="en-US" sz="2900">
                <a:solidFill>
                  <a:schemeClr val="lt1"/>
                </a:solidFill>
              </a:rPr>
              <a:t>MobileNetV2</a:t>
            </a:r>
            <a:r>
              <a:rPr lang="en-US" sz="2900">
                <a:solidFill>
                  <a:schemeClr val="lt1"/>
                </a:solidFill>
              </a:rPr>
              <a:t>, a more </a:t>
            </a:r>
            <a:r>
              <a:rPr b="1" lang="en-US" sz="2900">
                <a:solidFill>
                  <a:schemeClr val="lt1"/>
                </a:solidFill>
              </a:rPr>
              <a:t>lightweight &amp; efficient</a:t>
            </a:r>
            <a:r>
              <a:rPr lang="en-US" sz="2900">
                <a:solidFill>
                  <a:schemeClr val="lt1"/>
                </a:solidFill>
              </a:rPr>
              <a:t> model.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Achieved </a:t>
            </a:r>
            <a:r>
              <a:rPr b="1" lang="en-US" sz="2900">
                <a:solidFill>
                  <a:schemeClr val="lt1"/>
                </a:solidFill>
              </a:rPr>
              <a:t>faster training</a:t>
            </a:r>
            <a:r>
              <a:rPr lang="en-US" sz="2900">
                <a:solidFill>
                  <a:schemeClr val="lt1"/>
                </a:solidFill>
              </a:rPr>
              <a:t>, </a:t>
            </a:r>
            <a:r>
              <a:rPr b="1" lang="en-US" sz="2900">
                <a:solidFill>
                  <a:schemeClr val="lt1"/>
                </a:solidFill>
              </a:rPr>
              <a:t>lower inference time</a:t>
            </a:r>
            <a:r>
              <a:rPr lang="en-US" sz="2900">
                <a:solidFill>
                  <a:schemeClr val="lt1"/>
                </a:solidFill>
              </a:rPr>
              <a:t>, and </a:t>
            </a:r>
            <a:r>
              <a:rPr b="1" lang="en-US" sz="2900">
                <a:solidFill>
                  <a:schemeClr val="lt1"/>
                </a:solidFill>
              </a:rPr>
              <a:t>reduced memory usage</a:t>
            </a:r>
            <a:r>
              <a:rPr lang="en-US" sz="2900">
                <a:solidFill>
                  <a:schemeClr val="lt1"/>
                </a:solidFill>
              </a:rPr>
              <a:t>.</a:t>
            </a:r>
            <a:br>
              <a:rPr lang="en-US" sz="2900">
                <a:solidFill>
                  <a:schemeClr val="lt1"/>
                </a:solidFill>
              </a:rPr>
            </a:b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Maintained </a:t>
            </a:r>
            <a:r>
              <a:rPr b="1" lang="en-US" sz="2900">
                <a:solidFill>
                  <a:schemeClr val="lt1"/>
                </a:solidFill>
              </a:rPr>
              <a:t>high accuracy (~99%)</a:t>
            </a:r>
            <a:r>
              <a:rPr lang="en-US" sz="2900">
                <a:solidFill>
                  <a:schemeClr val="lt1"/>
                </a:solidFill>
              </a:rPr>
              <a:t> while being </a:t>
            </a:r>
            <a:r>
              <a:rPr b="1" lang="en-US" sz="2900">
                <a:solidFill>
                  <a:schemeClr val="lt1"/>
                </a:solidFill>
              </a:rPr>
              <a:t>deployment-friendly</a:t>
            </a:r>
            <a:r>
              <a:rPr lang="en-US" sz="2900">
                <a:solidFill>
                  <a:schemeClr val="lt1"/>
                </a:solidFill>
              </a:rPr>
              <a:t>.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7"/>
          <p:cNvPicPr preferRelativeResize="0"/>
          <p:nvPr/>
        </p:nvPicPr>
        <p:blipFill rotWithShape="1">
          <a:blip r:embed="rId3">
            <a:alphaModFix/>
          </a:blip>
          <a:srcRect b="11513" l="0" r="0" t="1151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7"/>
          <p:cNvGrpSpPr/>
          <p:nvPr/>
        </p:nvGrpSpPr>
        <p:grpSpPr>
          <a:xfrm>
            <a:off x="458225" y="678250"/>
            <a:ext cx="17014559" cy="8930502"/>
            <a:chOff x="0" y="-47625"/>
            <a:chExt cx="4123742" cy="2051527"/>
          </a:xfrm>
        </p:grpSpPr>
        <p:sp>
          <p:nvSpPr>
            <p:cNvPr id="383" name="Google Shape;383;p37"/>
            <p:cNvSpPr/>
            <p:nvPr/>
          </p:nvSpPr>
          <p:spPr>
            <a:xfrm>
              <a:off x="0" y="0"/>
              <a:ext cx="4123742" cy="2003902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84" name="Google Shape;384;p3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37"/>
          <p:cNvSpPr txBox="1"/>
          <p:nvPr/>
        </p:nvSpPr>
        <p:spPr>
          <a:xfrm>
            <a:off x="2909675" y="235982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1008075" y="1397575"/>
            <a:ext cx="131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1008075" y="1397575"/>
            <a:ext cx="145713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Enhancements</a:t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2955500" y="5109125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996675" y="2972275"/>
            <a:ext cx="131967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Larger dataset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Multi-class aging signs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Mobile app integration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Real-time detection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/>
        </p:nvSpPr>
        <p:spPr>
          <a:xfrm>
            <a:off x="824825" y="778950"/>
            <a:ext cx="13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Key Use Cases for the DermalScan Application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395" name="Google Shape;395;p38"/>
          <p:cNvGrpSpPr/>
          <p:nvPr/>
        </p:nvGrpSpPr>
        <p:grpSpPr>
          <a:xfrm>
            <a:off x="545888" y="546412"/>
            <a:ext cx="17237074" cy="8873367"/>
            <a:chOff x="0" y="-47625"/>
            <a:chExt cx="4094414" cy="1901952"/>
          </a:xfrm>
        </p:grpSpPr>
        <p:sp>
          <p:nvSpPr>
            <p:cNvPr id="396" name="Google Shape;396;p38"/>
            <p:cNvSpPr/>
            <p:nvPr/>
          </p:nvSpPr>
          <p:spPr>
            <a:xfrm>
              <a:off x="11909" y="-34351"/>
              <a:ext cx="4082505" cy="1888678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1975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7" name="Google Shape;397;p3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38"/>
          <p:cNvSpPr/>
          <p:nvPr/>
        </p:nvSpPr>
        <p:spPr>
          <a:xfrm>
            <a:off x="847736" y="2039075"/>
            <a:ext cx="4880100" cy="70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6380725" y="2039075"/>
            <a:ext cx="5567400" cy="70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12326075" y="2039075"/>
            <a:ext cx="5155200" cy="70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847725" y="2039075"/>
            <a:ext cx="4788300" cy="7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🧑‍⚕️</a:t>
            </a:r>
            <a:r>
              <a:rPr b="1" lang="en-US" sz="2800"/>
              <a:t> Clinical &amp; Aesthetic Use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Pre-screening &amp; Triage: Provides dermatologists with a quantified skin report before consultation.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 sz="2700"/>
              <a:t>eatment Planning: Uses</a:t>
            </a:r>
            <a:r>
              <a:rPr lang="en-US" sz="2600"/>
              <a:t> bounding boxes and percentage scores for planning laser treatments or fillers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Measurable Results:</a:t>
            </a:r>
            <a:r>
              <a:rPr lang="en-US" sz="2400"/>
              <a:t> Offers verifiable proof of treatment success (before/after data).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02" name="Google Shape;402;p38"/>
          <p:cNvSpPr txBox="1"/>
          <p:nvPr/>
        </p:nvSpPr>
        <p:spPr>
          <a:xfrm>
            <a:off x="7308575" y="2751900"/>
            <a:ext cx="1060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6483800" y="2074800"/>
            <a:ext cx="53268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Consumer &amp; Skincare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Personalized Recommendations: Identifies precise skin needs (Wrinkles, Dark Spots, Acne) for product matching.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Routine Tracking: Users can monitor the quantifiable effectiveness of their skincare routine over time.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Age-Based Validation: Uses precise age estimation to deliver highly targeted advice.</a:t>
            </a:r>
            <a:endParaRPr sz="2500"/>
          </a:p>
        </p:txBody>
      </p:sp>
      <p:sp>
        <p:nvSpPr>
          <p:cNvPr id="404" name="Google Shape;404;p38"/>
          <p:cNvSpPr txBox="1"/>
          <p:nvPr/>
        </p:nvSpPr>
        <p:spPr>
          <a:xfrm>
            <a:off x="12509225" y="2074800"/>
            <a:ext cx="4880100" cy="7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Objective Efficacy Testing:</a:t>
            </a:r>
            <a:r>
              <a:rPr lang="en-US" sz="2700"/>
              <a:t> Measures the success of clinical tria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ls by tracking reduction in aging signs (e.g., from 85% wrinkles to 60%).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Data-Driven R&amp;D:</a:t>
            </a:r>
            <a:r>
              <a:rPr lang="en-US" sz="2700"/>
              <a:t> Analyzes large datasets to identify market trends and target product development.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Quantifiable Benchmarks:</a:t>
            </a:r>
            <a:r>
              <a:rPr lang="en-US" sz="2700"/>
              <a:t> Establishes objective benchmarks for product claims.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3099650" y="2944675"/>
            <a:ext cx="1487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1782300" y="2571625"/>
            <a:ext cx="330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5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Results</a:t>
            </a:r>
            <a:endParaRPr b="1" sz="35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5956825" y="2221375"/>
            <a:ext cx="44637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Future Enhancements</a:t>
            </a:r>
            <a:endParaRPr b="1" sz="35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12158425" y="25716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Conclusion</a:t>
            </a:r>
            <a:endParaRPr b="1" sz="35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74" name="Google Shape;74;p12"/>
          <p:cNvCxnSpPr/>
          <p:nvPr/>
        </p:nvCxnSpPr>
        <p:spPr>
          <a:xfrm>
            <a:off x="5074800" y="2944675"/>
            <a:ext cx="13800" cy="525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2"/>
          <p:cNvCxnSpPr/>
          <p:nvPr/>
        </p:nvCxnSpPr>
        <p:spPr>
          <a:xfrm>
            <a:off x="11144339" y="2824665"/>
            <a:ext cx="19200" cy="549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2"/>
          <p:cNvSpPr txBox="1"/>
          <p:nvPr/>
        </p:nvSpPr>
        <p:spPr>
          <a:xfrm>
            <a:off x="1265600" y="3294925"/>
            <a:ext cx="33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1782300" y="3825750"/>
            <a:ext cx="3000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-US" sz="3100">
                <a:solidFill>
                  <a:schemeClr val="lt1"/>
                </a:solidFill>
              </a:rPr>
              <a:t>Annotated outputs, accuracy, and performance evaluation.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Annotated outputs, accuracy, and performance evaluation.</a:t>
            </a:r>
            <a:endParaRPr/>
          </a:p>
        </p:txBody>
      </p:sp>
      <p:sp>
        <p:nvSpPr>
          <p:cNvPr id="79" name="Google Shape;79;p12"/>
          <p:cNvSpPr txBox="1"/>
          <p:nvPr/>
        </p:nvSpPr>
        <p:spPr>
          <a:xfrm>
            <a:off x="5590275" y="3972025"/>
            <a:ext cx="5315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-US" sz="3100">
                <a:solidFill>
                  <a:schemeClr val="lt1"/>
                </a:solidFill>
              </a:rPr>
              <a:t>A discussion of the project's potential roadmap, including plans for dataset expansion and mobile integration.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11713650" y="3621775"/>
            <a:ext cx="4463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-US" sz="3100">
                <a:solidFill>
                  <a:schemeClr val="lt1"/>
                </a:solidFill>
              </a:rPr>
              <a:t>A summary of the project's achievements and the key learnings from the development process.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0" name="Google Shape;410;p39"/>
            <p:cNvSpPr/>
            <p:nvPr/>
          </p:nvSpPr>
          <p:spPr>
            <a:xfrm>
              <a:off x="0" y="0"/>
              <a:ext cx="4417075" cy="2263225"/>
            </a:xfrm>
            <a:custGeom>
              <a:rect b="b" l="l" r="r" t="t"/>
              <a:pathLst>
                <a:path extrusionOk="0"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411" name="Google Shape;411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526950" y="678250"/>
            <a:ext cx="17014559" cy="8930502"/>
            <a:chOff x="0" y="-47625"/>
            <a:chExt cx="4123742" cy="2051527"/>
          </a:xfrm>
        </p:grpSpPr>
        <p:sp>
          <p:nvSpPr>
            <p:cNvPr id="413" name="Google Shape;413;p39"/>
            <p:cNvSpPr/>
            <p:nvPr/>
          </p:nvSpPr>
          <p:spPr>
            <a:xfrm>
              <a:off x="0" y="0"/>
              <a:ext cx="4123742" cy="2003902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4" name="Google Shape;414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39"/>
          <p:cNvSpPr txBox="1"/>
          <p:nvPr/>
        </p:nvSpPr>
        <p:spPr>
          <a:xfrm>
            <a:off x="870625" y="1145550"/>
            <a:ext cx="131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4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985175" y="2129225"/>
            <a:ext cx="15854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The DermalScan project successfully validated a highly accurate deep learning system for classifying facial skin conditions, confirming the viability of using efficient models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985175" y="3642825"/>
            <a:ext cx="1392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By employing a </a:t>
            </a:r>
            <a:r>
              <a:rPr b="1" lang="en-US" sz="2800">
                <a:solidFill>
                  <a:schemeClr val="lt1"/>
                </a:solidFill>
              </a:rPr>
              <a:t>Two-Stage Transfer Learning strategy</a:t>
            </a:r>
            <a:r>
              <a:rPr lang="en-US" sz="2800">
                <a:solidFill>
                  <a:schemeClr val="lt1"/>
                </a:solidFill>
              </a:rPr>
              <a:t> with </a:t>
            </a:r>
            <a:r>
              <a:rPr b="1" lang="en-US" sz="2800">
                <a:solidFill>
                  <a:schemeClr val="lt1"/>
                </a:solidFill>
              </a:rPr>
              <a:t>MobileNetV2</a:t>
            </a:r>
            <a:r>
              <a:rPr lang="en-US" sz="2800">
                <a:solidFill>
                  <a:schemeClr val="lt1"/>
                </a:solidFill>
              </a:rPr>
              <a:t>, and utilizing robust data handling through </a:t>
            </a:r>
            <a:r>
              <a:rPr b="1" lang="en-US" sz="2800">
                <a:solidFill>
                  <a:schemeClr val="lt1"/>
                </a:solidFill>
              </a:rPr>
              <a:t>Data Augmentation</a:t>
            </a:r>
            <a:r>
              <a:rPr lang="en-US" sz="2800">
                <a:solidFill>
                  <a:schemeClr val="lt1"/>
                </a:solidFill>
              </a:rPr>
              <a:t> and </a:t>
            </a:r>
            <a:r>
              <a:rPr b="1" lang="en-US" sz="2800">
                <a:solidFill>
                  <a:schemeClr val="lt1"/>
                </a:solidFill>
              </a:rPr>
              <a:t>Balanced Class Weighting</a:t>
            </a:r>
            <a:r>
              <a:rPr lang="en-US" sz="2800">
                <a:solidFill>
                  <a:schemeClr val="lt1"/>
                </a:solidFill>
              </a:rPr>
              <a:t>, we achieved exceptional performance: </a:t>
            </a:r>
            <a:r>
              <a:rPr b="1" lang="en-US" sz="2800">
                <a:solidFill>
                  <a:schemeClr val="lt1"/>
                </a:solidFill>
              </a:rPr>
              <a:t>99.75% Validation Accuracy</a:t>
            </a:r>
            <a:r>
              <a:rPr lang="en-US" sz="2800">
                <a:solidFill>
                  <a:schemeClr val="lt1"/>
                </a:solidFill>
              </a:rPr>
              <a:t> and a </a:t>
            </a:r>
            <a:r>
              <a:rPr b="1" lang="en-US" sz="2800">
                <a:solidFill>
                  <a:schemeClr val="lt1"/>
                </a:solidFill>
              </a:rPr>
              <a:t>perfect 1.00 F1-Score</a:t>
            </a:r>
            <a:r>
              <a:rPr lang="en-US" sz="2800">
                <a:solidFill>
                  <a:schemeClr val="lt1"/>
                </a:solidFill>
              </a:rPr>
              <a:t>.</a:t>
            </a:r>
            <a:endParaRPr sz="2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1145550" y="5842275"/>
            <a:ext cx="1464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The final comprehensive system integrates a classifier, a face detector, and an age model, all deployed as an interactive </a:t>
            </a:r>
            <a:r>
              <a:rPr b="1" lang="en-US" sz="2800">
                <a:solidFill>
                  <a:schemeClr val="lt1"/>
                </a:solidFill>
              </a:rPr>
              <a:t>Streamlit web application</a:t>
            </a:r>
            <a:r>
              <a:rPr lang="en-US" sz="2800">
                <a:solidFill>
                  <a:schemeClr val="lt1"/>
                </a:solidFill>
              </a:rPr>
              <a:t>. This provides a practical, efficient, and highly accurate tool ready for non-invasive skin health screening.</a:t>
            </a:r>
            <a:endParaRPr sz="2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4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24" name="Google Shape;424;p40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rect b="b" l="l" r="r" t="t"/>
              <a:pathLst>
                <a:path extrusionOk="0"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5548" r="-205007" t="0"/>
              </a:stretch>
            </a:blipFill>
            <a:ln>
              <a:noFill/>
            </a:ln>
          </p:spPr>
        </p:sp>
        <p:sp>
          <p:nvSpPr>
            <p:cNvPr id="425" name="Google Shape;425;p40"/>
            <p:cNvSpPr/>
            <p:nvPr/>
          </p:nvSpPr>
          <p:spPr>
            <a:xfrm flipH="1" rot="5400000">
              <a:off x="9022304" y="-1645696"/>
              <a:ext cx="6339392" cy="24384000"/>
            </a:xfrm>
            <a:custGeom>
              <a:rect b="b" l="l" r="r" t="t"/>
              <a:pathLst>
                <a:path extrusionOk="0"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9726" r="-254888" t="0"/>
              </a:stretch>
            </a:blipFill>
            <a:ln>
              <a:noFill/>
            </a:ln>
          </p:spPr>
        </p:sp>
      </p:grpSp>
      <p:grpSp>
        <p:nvGrpSpPr>
          <p:cNvPr id="426" name="Google Shape;426;p40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27" name="Google Shape;427;p40"/>
            <p:cNvSpPr/>
            <p:nvPr/>
          </p:nvSpPr>
          <p:spPr>
            <a:xfrm>
              <a:off x="0" y="0"/>
              <a:ext cx="4417075" cy="2263225"/>
            </a:xfrm>
            <a:custGeom>
              <a:rect b="b" l="l" r="r" t="t"/>
              <a:pathLst>
                <a:path extrusionOk="0"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428" name="Google Shape;428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40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4123742" cy="2003902"/>
            </a:xfrm>
            <a:custGeom>
              <a:rect b="b" l="l" r="r" t="t"/>
              <a:pathLst>
                <a:path extrusionOk="0"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31" name="Google Shape;431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40"/>
          <p:cNvSpPr txBox="1"/>
          <p:nvPr/>
        </p:nvSpPr>
        <p:spPr>
          <a:xfrm>
            <a:off x="3729073" y="3765012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5040400" y="5384975"/>
            <a:ext cx="863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Thank you for your time. </a:t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4358480" y="3019785"/>
            <a:ext cx="1475595" cy="782066"/>
          </a:xfrm>
          <a:custGeom>
            <a:rect b="b" l="l" r="r" t="t"/>
            <a:pathLst>
              <a:path extrusionOk="0" h="782066" w="1475595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40"/>
          <p:cNvSpPr/>
          <p:nvPr/>
        </p:nvSpPr>
        <p:spPr>
          <a:xfrm>
            <a:off x="11574369" y="6720088"/>
            <a:ext cx="2389457" cy="1266412"/>
          </a:xfrm>
          <a:custGeom>
            <a:rect b="b" l="l" r="r" t="t"/>
            <a:pathLst>
              <a:path extrusionOk="0" h="1266412" w="2389457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40"/>
          <p:cNvSpPr txBox="1"/>
          <p:nvPr/>
        </p:nvSpPr>
        <p:spPr>
          <a:xfrm>
            <a:off x="1832875" y="6720100"/>
            <a:ext cx="9507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D.Upendar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upendarduggineni24@gmail.com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GitHub:</a:t>
            </a:r>
            <a:r>
              <a:rPr lang="en-US" sz="2500">
                <a:solidFill>
                  <a:schemeClr val="lt1"/>
                </a:solidFill>
              </a:rPr>
              <a:t>https://github.com/SpringBoardMentor0781j/Dermal_Scan_Project_2025.git</a:t>
            </a:r>
            <a:endParaRPr sz="25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2016150" y="1920200"/>
            <a:ext cx="11931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Statement </a:t>
            </a:r>
            <a:endParaRPr sz="5850"/>
          </a:p>
        </p:txBody>
      </p:sp>
      <p:sp>
        <p:nvSpPr>
          <p:cNvPr id="86" name="Google Shape;86;p13"/>
          <p:cNvSpPr txBox="1"/>
          <p:nvPr/>
        </p:nvSpPr>
        <p:spPr>
          <a:xfrm>
            <a:off x="1778513" y="3322100"/>
            <a:ext cx="1475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Objective:</a:t>
            </a:r>
            <a:r>
              <a:rPr lang="en-US" sz="3100">
                <a:solidFill>
                  <a:schemeClr val="lt1"/>
                </a:solidFill>
              </a:rPr>
              <a:t> Develop a deep learning-based system to detect and classify facial aging signs from user-uploaded images.</a:t>
            </a:r>
            <a:endParaRPr sz="3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770278" y="798032"/>
            <a:ext cx="16771082" cy="8774009"/>
            <a:chOff x="0" y="-241102"/>
            <a:chExt cx="22361442" cy="11698678"/>
          </a:xfrm>
        </p:grpSpPr>
        <p:grpSp>
          <p:nvGrpSpPr>
            <p:cNvPr id="88" name="Google Shape;88;p13"/>
            <p:cNvGrpSpPr/>
            <p:nvPr/>
          </p:nvGrpSpPr>
          <p:grpSpPr>
            <a:xfrm>
              <a:off x="0" y="-241102"/>
              <a:ext cx="22361442" cy="11698678"/>
              <a:chOff x="0" y="-47625"/>
              <a:chExt cx="4417075" cy="231085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rect b="b" l="l" r="r" t="t"/>
                <a:pathLst>
                  <a:path extrusionOk="0" h="2263225" w="4417075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90" name="Google Shape;90;p13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698199" y="414054"/>
              <a:ext cx="20876444" cy="10385855"/>
              <a:chOff x="0" y="-47625"/>
              <a:chExt cx="4123742" cy="2051527"/>
            </a:xfrm>
          </p:grpSpPr>
          <p:sp>
            <p:nvSpPr>
              <p:cNvPr id="92" name="Google Shape;92;p13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rect b="b" l="l" r="r" t="t"/>
                <a:pathLst>
                  <a:path extrusionOk="0" h="2003902" w="4123742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1CBE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</p:grpSp>
      </p:grpSp>
      <p:sp>
        <p:nvSpPr>
          <p:cNvPr id="94" name="Google Shape;94;p13"/>
          <p:cNvSpPr txBox="1"/>
          <p:nvPr/>
        </p:nvSpPr>
        <p:spPr>
          <a:xfrm>
            <a:off x="1778525" y="3049900"/>
            <a:ext cx="1475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Objective:</a:t>
            </a:r>
            <a:r>
              <a:rPr lang="en-US" sz="3100">
                <a:solidFill>
                  <a:schemeClr val="lt1"/>
                </a:solidFill>
              </a:rPr>
              <a:t> Develop a deep learning-based system to detect and classify facial aging signs from user-uploaded images.</a:t>
            </a:r>
            <a:endParaRPr sz="3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1672500" y="1920200"/>
            <a:ext cx="1450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Project Statement</a:t>
            </a:r>
            <a:endParaRPr b="1" sz="3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016150" y="4857125"/>
            <a:ext cx="157626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Core Technology:</a:t>
            </a:r>
            <a:endParaRPr b="1"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Model:</a:t>
            </a:r>
            <a:r>
              <a:rPr lang="en-US" sz="3000">
                <a:solidFill>
                  <a:schemeClr val="lt1"/>
                </a:solidFill>
              </a:rPr>
              <a:t> MobileNetV2 for high-efficiency image classification.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Application:</a:t>
            </a:r>
            <a:r>
              <a:rPr lang="en-US" sz="3000">
                <a:solidFill>
                  <a:schemeClr val="lt1"/>
                </a:solidFill>
              </a:rPr>
              <a:t> An interactive web UI built with Streamlit.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Backend:</a:t>
            </a:r>
            <a:r>
              <a:rPr lang="en-US" sz="3000">
                <a:solidFill>
                  <a:schemeClr val="lt1"/>
                </a:solidFill>
              </a:rPr>
              <a:t> Python with OpenCV for image processing and analysis.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731582" y="756223"/>
            <a:ext cx="16173959" cy="8410483"/>
            <a:chOff x="0" y="-47625"/>
            <a:chExt cx="4259780" cy="2215092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 txBox="1"/>
          <p:nvPr/>
        </p:nvSpPr>
        <p:spPr>
          <a:xfrm>
            <a:off x="1155225" y="1210175"/>
            <a:ext cx="119499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&amp; Outcomes</a:t>
            </a:r>
            <a:endParaRPr sz="3499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99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155225" y="2199450"/>
            <a:ext cx="11949900" cy="6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Key Objectives:</a:t>
            </a:r>
            <a:endParaRPr b="1"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Develop a Detection Pipeline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: Build an end-to-end system to process an image, detect a face using Haar Cascades, and prepare it for model inference.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Train the Classification Model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: Fine-tune a pre-trained </a:t>
            </a: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MobileNetV2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 model to accurately classify six categories of skin conditions, including acne, wrinkles, and dark spots.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Build an Interactive UI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: Create a user-friendly web interface with </a:t>
            </a: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Streamlit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 that allows users to easily upload an image and view the results.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Provide Detailed Results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: Display the classification result with a confidence score and an estimated age, annotated directly onto the output image.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000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2" name="Google Shape;112;p15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rect b="b" l="l" r="r" t="t"/>
              <a:pathLst>
                <a:path extrusionOk="0"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5547" r="-204997" t="0"/>
              </a:stretch>
            </a:blipFill>
            <a:ln>
              <a:noFill/>
            </a:ln>
          </p:spPr>
        </p:sp>
        <p:sp>
          <p:nvSpPr>
            <p:cNvPr id="113" name="Google Shape;113;p15"/>
            <p:cNvSpPr/>
            <p:nvPr/>
          </p:nvSpPr>
          <p:spPr>
            <a:xfrm flipH="1" rot="5400000">
              <a:off x="9022304" y="-1645696"/>
              <a:ext cx="6339392" cy="24384000"/>
            </a:xfrm>
            <a:custGeom>
              <a:rect b="b" l="l" r="r" t="t"/>
              <a:pathLst>
                <a:path extrusionOk="0"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9726" r="-254888" t="0"/>
              </a:stretch>
            </a:blipFill>
            <a:ln>
              <a:noFill/>
            </a:ln>
          </p:spPr>
        </p:sp>
      </p:grpSp>
      <p:sp>
        <p:nvSpPr>
          <p:cNvPr id="114" name="Google Shape;114;p15"/>
          <p:cNvSpPr txBox="1"/>
          <p:nvPr/>
        </p:nvSpPr>
        <p:spPr>
          <a:xfrm>
            <a:off x="731582" y="756223"/>
            <a:ext cx="3085741" cy="3266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758403" y="870768"/>
            <a:ext cx="16771192" cy="8774066"/>
            <a:chOff x="0" y="-47625"/>
            <a:chExt cx="4417075" cy="2310850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4417075" cy="2263225"/>
            </a:xfrm>
            <a:custGeom>
              <a:rect b="b" l="l" r="r" t="t"/>
              <a:pathLst>
                <a:path extrusionOk="0"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117" name="Google Shape;117;p1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`````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1191375" y="1466300"/>
            <a:ext cx="143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Project Outcomes</a:t>
            </a:r>
            <a:endParaRPr b="1"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090800" y="2588925"/>
            <a:ext cx="16106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A functional web application that delivers real-time facial analysis with a processing time of </a:t>
            </a: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under 5 seconds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A highly accurate classification model with a validation accuracy of </a:t>
            </a: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99.75%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Features to </a:t>
            </a:r>
            <a:r>
              <a:rPr b="1" lang="en-US" sz="3000">
                <a:solidFill>
                  <a:schemeClr val="lt1"/>
                </a:solidFill>
                <a:highlight>
                  <a:schemeClr val="dk1"/>
                </a:highlight>
              </a:rPr>
              <a:t>download</a:t>
            </a: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</a:rPr>
              <a:t> the annotated image and a CSV log of the prediction details.</a:t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351750" y="5177875"/>
            <a:ext cx="1452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Example-1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2107800" y="6263275"/>
            <a:ext cx="3825900" cy="3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5933700" y="6827450"/>
            <a:ext cx="3345300" cy="1099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9431300" y="5950325"/>
            <a:ext cx="3825900" cy="3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4" name="Google Shape;124;p15" title="ex-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800" y="6218975"/>
            <a:ext cx="3825900" cy="32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title="annotated_image (3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1300" y="5950325"/>
            <a:ext cx="3825900" cy="3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/>
        </p:nvSpPr>
        <p:spPr>
          <a:xfrm>
            <a:off x="1274125" y="962250"/>
            <a:ext cx="1674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 Example -2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466300" y="2199450"/>
            <a:ext cx="6025500" cy="538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2" name="Google Shape;132;p16" title="annotated_ex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50" y="2199450"/>
            <a:ext cx="6967850" cy="64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 rot="5400000">
            <a:off x="6377772" y="-6377772"/>
            <a:ext cx="5532456" cy="18288000"/>
          </a:xfrm>
          <a:custGeom>
            <a:rect b="b" l="l" r="r" t="t"/>
            <a:pathLst>
              <a:path extrusionOk="0" h="18288000" w="5532456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548" r="-205007" t="0"/>
            </a:stretch>
          </a:blipFill>
          <a:ln>
            <a:noFill/>
          </a:ln>
        </p:spPr>
      </p:sp>
      <p:grpSp>
        <p:nvGrpSpPr>
          <p:cNvPr id="138" name="Google Shape;138;p17"/>
          <p:cNvGrpSpPr/>
          <p:nvPr/>
        </p:nvGrpSpPr>
        <p:grpSpPr>
          <a:xfrm rot="-5400000">
            <a:off x="5646980" y="-7080382"/>
            <a:ext cx="6883229" cy="18342435"/>
            <a:chOff x="0" y="-47625"/>
            <a:chExt cx="1812855" cy="4860082"/>
          </a:xfrm>
        </p:grpSpPr>
        <p:sp>
          <p:nvSpPr>
            <p:cNvPr id="139" name="Google Shape;139;p17"/>
            <p:cNvSpPr/>
            <p:nvPr/>
          </p:nvSpPr>
          <p:spPr>
            <a:xfrm>
              <a:off x="0" y="0"/>
              <a:ext cx="1812855" cy="4812457"/>
            </a:xfrm>
            <a:custGeom>
              <a:rect b="b" l="l" r="r" t="t"/>
              <a:pathLst>
                <a:path extrusionOk="0" h="4812457" w="1812855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40" name="Google Shape;140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17"/>
          <p:cNvPicPr preferRelativeResize="0"/>
          <p:nvPr/>
        </p:nvPicPr>
        <p:blipFill rotWithShape="1">
          <a:blip r:embed="rId4">
            <a:alphaModFix/>
          </a:blip>
          <a:srcRect b="17483" l="0" r="0" t="17484"/>
          <a:stretch/>
        </p:blipFill>
        <p:spPr>
          <a:xfrm>
            <a:off x="9505925" y="1681800"/>
            <a:ext cx="8049024" cy="37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861262" y="1189208"/>
            <a:ext cx="155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365337" y="8007350"/>
            <a:ext cx="1555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861250" y="1940675"/>
            <a:ext cx="6974400" cy="24123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 Python Version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python==3.10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Core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numpy&gt;=1.23.0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pandas&gt;=1.5.0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861250" y="4611850"/>
            <a:ext cx="6974400" cy="4346400"/>
          </a:xfrm>
          <a:prstGeom prst="roundRect">
            <a:avLst>
              <a:gd fmla="val 16667" name="adj"/>
            </a:avLst>
          </a:prstGeom>
          <a:solidFill>
            <a:srgbClr val="2D5B8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Machine Learning / Deep Learning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tensorflow&gt;=2.10.0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scikit-learn&gt;=1.2.0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Computer Vision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opencv-python&gt;=4.7.0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Web UI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streamlit&gt;=1.24.0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Visualization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matplotlib&gt;=3.7.0</a:t>
            </a:r>
            <a:endParaRPr b="1" sz="2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9505925" y="5956825"/>
            <a:ext cx="5569500" cy="2841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Ops:OpenCV, NumPy, Haarcascade</a:t>
            </a:r>
            <a:endParaRPr b="1" sz="2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A38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8"/>
          <p:cNvGrpSpPr/>
          <p:nvPr/>
        </p:nvGrpSpPr>
        <p:grpSpPr>
          <a:xfrm>
            <a:off x="777400" y="847875"/>
            <a:ext cx="16800998" cy="8410483"/>
            <a:chOff x="0" y="-47625"/>
            <a:chExt cx="4259780" cy="2215092"/>
          </a:xfrm>
        </p:grpSpPr>
        <p:sp>
          <p:nvSpPr>
            <p:cNvPr id="152" name="Google Shape;152;p18"/>
            <p:cNvSpPr/>
            <p:nvPr/>
          </p:nvSpPr>
          <p:spPr>
            <a:xfrm>
              <a:off x="0" y="0"/>
              <a:ext cx="4259780" cy="2167467"/>
            </a:xfrm>
            <a:custGeom>
              <a:rect b="b" l="l" r="r" t="t"/>
              <a:pathLst>
                <a:path extrusionOk="0"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1CBE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8"/>
          <p:cNvSpPr txBox="1"/>
          <p:nvPr/>
        </p:nvSpPr>
        <p:spPr>
          <a:xfrm>
            <a:off x="1436050" y="1580850"/>
            <a:ext cx="112794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 &amp; Preprocessing</a:t>
            </a:r>
            <a:endParaRPr b="1" sz="4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436050" y="2566025"/>
            <a:ext cx="16801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Collected a diverse facial image dataset from Kaggle, including categories such as wrinkles, dark spots, puffy eyes, scars, and clear skin.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Ensured balanced distribution and quality samples for effective model training and evaluation.</a:t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498625" y="7148200"/>
            <a:ext cx="1283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535025" y="5498625"/>
            <a:ext cx="16656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Total Images: </a:t>
            </a:r>
            <a:r>
              <a:rPr b="1" lang="en-US" sz="3200">
                <a:solidFill>
                  <a:schemeClr val="lt1"/>
                </a:solidFill>
              </a:rPr>
              <a:t>21,510</a:t>
            </a:r>
            <a:r>
              <a:rPr lang="en-US" sz="3200">
                <a:solidFill>
                  <a:schemeClr val="lt1"/>
                </a:solidFill>
              </a:rPr>
              <a:t> across </a:t>
            </a:r>
            <a:r>
              <a:rPr b="1" lang="en-US" sz="3200">
                <a:solidFill>
                  <a:schemeClr val="lt1"/>
                </a:solidFill>
              </a:rPr>
              <a:t>6 classes</a:t>
            </a:r>
            <a:br>
              <a:rPr b="1" lang="en-US" sz="3200">
                <a:solidFill>
                  <a:schemeClr val="lt1"/>
                </a:solidFill>
              </a:rPr>
            </a:br>
            <a:endParaRPr b="1"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Classes: Acne, Clear Face, Dark Spots, Puffy Eyes, Scars, Wrinkles</a:t>
            </a:r>
            <a:br>
              <a:rPr lang="en-US" sz="3200">
                <a:solidFill>
                  <a:schemeClr val="lt1"/>
                </a:solidFill>
              </a:rPr>
            </a:b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All images resized to </a:t>
            </a:r>
            <a:r>
              <a:rPr b="1" lang="en-US" sz="3200">
                <a:solidFill>
                  <a:schemeClr val="lt1"/>
                </a:solidFill>
              </a:rPr>
              <a:t>224×224</a:t>
            </a:r>
            <a:r>
              <a:rPr lang="en-US" sz="3200">
                <a:solidFill>
                  <a:schemeClr val="lt1"/>
                </a:solidFill>
              </a:rPr>
              <a:t> pixels for model input</a:t>
            </a:r>
            <a:br>
              <a:rPr lang="en-US" sz="3200">
                <a:solidFill>
                  <a:schemeClr val="lt1"/>
                </a:solidFill>
              </a:rPr>
            </a:b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